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61" r:id="rId7"/>
    <p:sldId id="264" r:id="rId8"/>
    <p:sldId id="265" r:id="rId9"/>
    <p:sldId id="266" r:id="rId10"/>
    <p:sldId id="267" r:id="rId11"/>
    <p:sldId id="280" r:id="rId12"/>
    <p:sldId id="268" r:id="rId13"/>
    <p:sldId id="277" r:id="rId14"/>
    <p:sldId id="278" r:id="rId15"/>
    <p:sldId id="279" r:id="rId16"/>
    <p:sldId id="282" r:id="rId17"/>
    <p:sldId id="260" r:id="rId18"/>
    <p:sldId id="269" r:id="rId19"/>
    <p:sldId id="271" r:id="rId20"/>
    <p:sldId id="270" r:id="rId21"/>
    <p:sldId id="272" r:id="rId22"/>
    <p:sldId id="273" r:id="rId23"/>
    <p:sldId id="274" r:id="rId24"/>
    <p:sldId id="276" r:id="rId25"/>
    <p:sldId id="275" r:id="rId26"/>
    <p:sldId id="259" r:id="rId27"/>
    <p:sldId id="281" r:id="rId28"/>
    <p:sldId id="284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791"/>
    <a:srgbClr val="E48312"/>
    <a:srgbClr val="BD5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210300"/>
            <a:ext cx="9141619" cy="647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070600"/>
            <a:ext cx="9141619" cy="139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80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60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29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87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777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78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78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3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4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7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1432" y="-5069"/>
            <a:ext cx="9144001" cy="135678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1000">
                <a:schemeClr val="accent1">
                  <a:lumMod val="60000"/>
                  <a:lumOff val="40000"/>
                </a:schemeClr>
              </a:gs>
              <a:gs pos="43000">
                <a:schemeClr val="accent1">
                  <a:lumMod val="60000"/>
                  <a:lumOff val="40000"/>
                </a:schemeClr>
              </a:gs>
              <a:gs pos="74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-11433" y="6591300"/>
            <a:ext cx="9144001" cy="266700"/>
          </a:xfrm>
          <a:prstGeom prst="rect">
            <a:avLst/>
          </a:prstGeom>
          <a:solidFill>
            <a:srgbClr val="E48312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093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533525"/>
            <a:ext cx="7543801" cy="43355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F111CE4-E01E-4E9A-9604-7779DF5969D9}" type="datetimeFigureOut">
              <a:rPr lang="en-US" smtClean="0"/>
              <a:t>4/18/2019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B35F11-28E7-42BB-9986-116D18EB32C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22959" y="1384808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42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2588" indent="18891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738" indent="233363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300" indent="3429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1863" indent="325438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Верификация публикаций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7" y="4455621"/>
            <a:ext cx="8174583" cy="1143000"/>
          </a:xfrm>
        </p:spPr>
        <p:txBody>
          <a:bodyPr/>
          <a:lstStyle/>
          <a:p>
            <a:r>
              <a:rPr lang="ru-RU" dirty="0" smtClean="0"/>
              <a:t>Как вводить данные, чтобы избежать ошибок?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</a:t>
            </a:r>
            <a:r>
              <a:rPr lang="ru-RU" dirty="0"/>
              <a:t>. Аффилиация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533525"/>
            <a:ext cx="8061158" cy="4335569"/>
          </a:xfrm>
        </p:spPr>
        <p:txBody>
          <a:bodyPr/>
          <a:lstStyle/>
          <a:p>
            <a:r>
              <a:rPr lang="ru-RU" dirty="0" smtClean="0"/>
              <a:t>Пример правильного указания аффилиации в книге: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449" y="2704455"/>
            <a:ext cx="5938820" cy="331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</a:t>
            </a:r>
            <a:r>
              <a:rPr lang="ru-RU" dirty="0"/>
              <a:t>. Аффилиация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36808"/>
            <a:ext cx="8061158" cy="3732286"/>
          </a:xfrm>
        </p:spPr>
        <p:txBody>
          <a:bodyPr/>
          <a:lstStyle/>
          <a:p>
            <a:r>
              <a:rPr lang="ru-RU" dirty="0" smtClean="0"/>
              <a:t>Если аффилиация указана НЕ на странице с основным описанием работы:</a:t>
            </a:r>
          </a:p>
          <a:p>
            <a:pPr lvl="1">
              <a:lnSpc>
                <a:spcPct val="150000"/>
              </a:lnSpc>
            </a:pPr>
            <a:r>
              <a:rPr lang="ru-RU" dirty="0" smtClean="0"/>
              <a:t>Отдельная страница на оф. сайте журнала/издательства</a:t>
            </a:r>
          </a:p>
          <a:p>
            <a:pPr lvl="1"/>
            <a:r>
              <a:rPr lang="ru-RU" dirty="0" smtClean="0"/>
              <a:t>Отдельная страница в конце книги</a:t>
            </a:r>
          </a:p>
          <a:p>
            <a:pPr lvl="1"/>
            <a:r>
              <a:rPr lang="ru-RU" dirty="0" smtClean="0"/>
              <a:t>И т.п.</a:t>
            </a:r>
          </a:p>
          <a:p>
            <a:r>
              <a:rPr lang="ru-RU" dirty="0" smtClean="0"/>
              <a:t>напишите об этом в поле «Комментарий» (можно приложить соответствующие страницы)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63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</a:t>
            </a:r>
            <a:r>
              <a:rPr lang="ru-RU" dirty="0"/>
              <a:t>. Аффилиация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533525"/>
            <a:ext cx="7543801" cy="5324475"/>
          </a:xfrm>
        </p:spPr>
        <p:txBody>
          <a:bodyPr>
            <a:normAutofit fontScale="40000" lnSpcReduction="20000"/>
          </a:bodyPr>
          <a:lstStyle/>
          <a:p>
            <a:r>
              <a:rPr lang="ru-RU" sz="5000" dirty="0">
                <a:solidFill>
                  <a:srgbClr val="000000"/>
                </a:solidFill>
                <a:latin typeface="FuturaPTWebDemi"/>
              </a:rPr>
              <a:t>Рекомендуемые варианты указания </a:t>
            </a:r>
            <a:r>
              <a:rPr lang="ru-RU" sz="5000" dirty="0" smtClean="0">
                <a:solidFill>
                  <a:srgbClr val="000000"/>
                </a:solidFill>
                <a:latin typeface="FuturaPTWebDemi"/>
              </a:rPr>
              <a:t>аффилиации:</a:t>
            </a:r>
            <a:endParaRPr lang="ru-RU" sz="5000" dirty="0">
              <a:solidFill>
                <a:srgbClr val="000000"/>
              </a:solidFill>
              <a:latin typeface="FuturaPTWebDemi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Helvetica Neue"/>
              </a:rPr>
              <a:t> </a:t>
            </a:r>
          </a:p>
          <a:p>
            <a:pPr indent="449580" algn="just"/>
            <a:r>
              <a:rPr lang="ru-RU" sz="4000" dirty="0">
                <a:solidFill>
                  <a:srgbClr val="000000"/>
                </a:solidFill>
                <a:latin typeface="Helvetica Neue"/>
              </a:rPr>
              <a:t>    </a:t>
            </a:r>
            <a:r>
              <a:rPr lang="ru-RU" sz="4000" dirty="0" smtClean="0">
                <a:solidFill>
                  <a:srgbClr val="000000"/>
                </a:solidFill>
                <a:latin typeface="Helvetica Neue"/>
              </a:rPr>
              <a:t>	</a:t>
            </a:r>
            <a:r>
              <a:rPr lang="ru-RU" sz="4000" u="sng" dirty="0" smtClean="0">
                <a:solidFill>
                  <a:srgbClr val="000000"/>
                </a:solidFill>
                <a:latin typeface="Helvetica Neue"/>
              </a:rPr>
              <a:t>На </a:t>
            </a:r>
            <a:r>
              <a:rPr lang="ru-RU" sz="4000" u="sng" dirty="0">
                <a:solidFill>
                  <a:srgbClr val="000000"/>
                </a:solidFill>
                <a:latin typeface="Helvetica Neue"/>
              </a:rPr>
              <a:t>русском языке</a:t>
            </a:r>
            <a:r>
              <a:rPr lang="ru-RU" sz="4000" dirty="0">
                <a:solidFill>
                  <a:srgbClr val="000000"/>
                </a:solidFill>
                <a:latin typeface="Helvetica Neue"/>
              </a:rPr>
              <a:t>:</a:t>
            </a:r>
          </a:p>
          <a:p>
            <a:pPr algn="just"/>
            <a:r>
              <a:rPr lang="ru-RU" sz="4000" dirty="0">
                <a:solidFill>
                  <a:srgbClr val="000000"/>
                </a:solidFill>
                <a:latin typeface="Helvetica Neue"/>
              </a:rPr>
              <a:t>Национальный исследовательский университет «Высшая школа экономики»</a:t>
            </a:r>
          </a:p>
          <a:p>
            <a:pPr algn="just"/>
            <a:r>
              <a:rPr lang="ru-RU" sz="4000" dirty="0">
                <a:solidFill>
                  <a:srgbClr val="000000"/>
                </a:solidFill>
                <a:latin typeface="Helvetica Neue"/>
              </a:rPr>
              <a:t>                </a:t>
            </a:r>
            <a:r>
              <a:rPr lang="ru-RU" sz="4000" u="sng" dirty="0">
                <a:solidFill>
                  <a:srgbClr val="000000"/>
                </a:solidFill>
                <a:latin typeface="Helvetica Neue"/>
              </a:rPr>
              <a:t>На английском языке</a:t>
            </a:r>
            <a:r>
              <a:rPr lang="ru-RU" sz="4000" dirty="0">
                <a:solidFill>
                  <a:srgbClr val="000000"/>
                </a:solidFill>
                <a:latin typeface="Helvetica Neue"/>
              </a:rPr>
              <a:t>:</a:t>
            </a: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Helvetica Neue"/>
              </a:rPr>
              <a:t>National Research University Higher School of Economics</a:t>
            </a: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Helvetica Neue"/>
              </a:rPr>
              <a:t>                </a:t>
            </a:r>
            <a:r>
              <a:rPr lang="ru-RU" sz="4000" u="sng" dirty="0">
                <a:solidFill>
                  <a:srgbClr val="000000"/>
                </a:solidFill>
                <a:latin typeface="Helvetica Neue"/>
              </a:rPr>
              <a:t>На французском языке</a:t>
            </a:r>
            <a:r>
              <a:rPr lang="ru-RU" sz="4000" dirty="0">
                <a:solidFill>
                  <a:srgbClr val="000000"/>
                </a:solidFill>
                <a:latin typeface="Helvetica Neue"/>
              </a:rPr>
              <a:t>:</a:t>
            </a:r>
          </a:p>
          <a:p>
            <a:pPr algn="just"/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Université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nationale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de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recherche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École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supérieure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d'économie</a:t>
            </a:r>
            <a:endParaRPr lang="en-US" sz="4000" dirty="0">
              <a:solidFill>
                <a:srgbClr val="000000"/>
              </a:solidFill>
              <a:latin typeface="Helvetica Neue"/>
            </a:endParaRP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Helvetica Neue"/>
              </a:rPr>
              <a:t>                </a:t>
            </a:r>
            <a:r>
              <a:rPr lang="ru-RU" sz="4000" u="sng" dirty="0">
                <a:solidFill>
                  <a:srgbClr val="000000"/>
                </a:solidFill>
                <a:latin typeface="Helvetica Neue"/>
              </a:rPr>
              <a:t>На немецком языке</a:t>
            </a:r>
            <a:r>
              <a:rPr lang="ru-RU" sz="4000" dirty="0">
                <a:solidFill>
                  <a:srgbClr val="000000"/>
                </a:solidFill>
                <a:latin typeface="Helvetica Neue"/>
              </a:rPr>
              <a:t>:</a:t>
            </a:r>
          </a:p>
          <a:p>
            <a:pPr algn="just"/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Nationale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Forschungsuniversität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Hochschule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für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Wirtschaft</a:t>
            </a:r>
            <a:endParaRPr lang="en-US" sz="4000" dirty="0">
              <a:solidFill>
                <a:srgbClr val="000000"/>
              </a:solidFill>
              <a:latin typeface="Helvetica Neue"/>
            </a:endParaRP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Helvetica Neue"/>
              </a:rPr>
              <a:t>                </a:t>
            </a:r>
            <a:r>
              <a:rPr lang="ru-RU" sz="4000" u="sng" dirty="0">
                <a:solidFill>
                  <a:srgbClr val="000000"/>
                </a:solidFill>
                <a:latin typeface="Helvetica Neue"/>
              </a:rPr>
              <a:t>На испанском языке</a:t>
            </a:r>
            <a:r>
              <a:rPr lang="ru-RU" sz="4000" dirty="0">
                <a:solidFill>
                  <a:srgbClr val="000000"/>
                </a:solidFill>
                <a:latin typeface="Helvetica Neue"/>
              </a:rPr>
              <a:t>:</a:t>
            </a: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Helvetica Neue"/>
              </a:rPr>
              <a:t>Universidad Nacional de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Investigación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Escuela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Superior de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Economía</a:t>
            </a:r>
            <a:endParaRPr lang="en-US" sz="4000" dirty="0">
              <a:solidFill>
                <a:srgbClr val="000000"/>
              </a:solidFill>
              <a:latin typeface="Helvetica Neue"/>
            </a:endParaRP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Helvetica Neue"/>
              </a:rPr>
              <a:t>                </a:t>
            </a:r>
            <a:r>
              <a:rPr lang="ru-RU" sz="4000" u="sng" dirty="0">
                <a:solidFill>
                  <a:srgbClr val="000000"/>
                </a:solidFill>
                <a:latin typeface="Helvetica Neue"/>
              </a:rPr>
              <a:t>На итальянском языке</a:t>
            </a:r>
            <a:r>
              <a:rPr lang="ru-RU" sz="4000" dirty="0">
                <a:solidFill>
                  <a:srgbClr val="000000"/>
                </a:solidFill>
                <a:latin typeface="Helvetica Neue"/>
              </a:rPr>
              <a:t>:</a:t>
            </a:r>
          </a:p>
          <a:p>
            <a:pPr algn="just"/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Università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Nazionale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della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Ricerca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Scuola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Superiore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 di </a:t>
            </a:r>
            <a:r>
              <a:rPr lang="en-US" sz="4000" dirty="0" err="1">
                <a:solidFill>
                  <a:srgbClr val="000000"/>
                </a:solidFill>
                <a:latin typeface="Helvetica Neue"/>
              </a:rPr>
              <a:t>Economia</a:t>
            </a:r>
            <a:endParaRPr lang="en-US" sz="4000" dirty="0">
              <a:solidFill>
                <a:srgbClr val="000000"/>
              </a:solidFill>
              <a:latin typeface="Helvetica Neu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0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Название журнала / Издательство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Названия всех журналов / издательств, учитываемых в рамках ОПА / АН, внесены в базу публикаций</a:t>
            </a:r>
          </a:p>
          <a:p>
            <a:pPr lvl="1"/>
            <a:r>
              <a:rPr lang="ru-RU" dirty="0" smtClean="0"/>
              <a:t>Поэтому важно выбирать их из имеющихся списков. Иначе публикация не будет оцениваться роботом!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993" y="3067831"/>
            <a:ext cx="6145732" cy="354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Название журнала / Издательство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325" y="1911734"/>
            <a:ext cx="7543800" cy="357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74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поле «Год» необходимо вводить только </a:t>
            </a:r>
            <a:br>
              <a:rPr lang="ru-RU" dirty="0" smtClean="0"/>
            </a:br>
            <a:r>
              <a:rPr lang="ru-RU" u="sng" dirty="0" smtClean="0"/>
              <a:t>год фактической публикации</a:t>
            </a:r>
          </a:p>
          <a:p>
            <a:pPr lvl="1"/>
            <a:r>
              <a:rPr lang="ru-RU" dirty="0" smtClean="0"/>
              <a:t>Не год принятия публикации к рассмотрению в журнале</a:t>
            </a:r>
          </a:p>
          <a:p>
            <a:pPr lvl="1"/>
            <a:r>
              <a:rPr lang="ru-RU" dirty="0" smtClean="0"/>
              <a:t>Не год размещения на каких-либо ресурсах</a:t>
            </a:r>
          </a:p>
          <a:p>
            <a:pPr lvl="1"/>
            <a:r>
              <a:rPr lang="ru-RU" dirty="0" smtClean="0"/>
              <a:t>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603" y="3568682"/>
            <a:ext cx="6700629" cy="2870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5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Число страниц / Диапазон страниц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329314"/>
            <a:ext cx="7543801" cy="3539780"/>
          </a:xfrm>
        </p:spPr>
        <p:txBody>
          <a:bodyPr/>
          <a:lstStyle/>
          <a:p>
            <a:pPr lvl="1"/>
            <a:r>
              <a:rPr lang="ru-RU" dirty="0" smtClean="0"/>
              <a:t>Указывайте только те страницы, которые присвоены работе после </a:t>
            </a:r>
            <a:r>
              <a:rPr lang="ru-RU" u="sng" dirty="0" smtClean="0"/>
              <a:t>фактической </a:t>
            </a:r>
            <a:r>
              <a:rPr lang="ru-RU" dirty="0" smtClean="0"/>
              <a:t>публикации</a:t>
            </a:r>
          </a:p>
          <a:p>
            <a:pPr lvl="1"/>
            <a:r>
              <a:rPr lang="ru-RU" dirty="0" smtClean="0"/>
              <a:t>Если номера страниц имеют нестандартный формат, вводите как есть. Не обращая внимания на ошибки, которые выводит система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8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«Идентификация»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863" t="1282" r="-565" b="-1282"/>
          <a:stretch/>
        </p:blipFill>
        <p:spPr>
          <a:xfrm>
            <a:off x="653143" y="1870466"/>
            <a:ext cx="8490857" cy="33954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3143" y="5755907"/>
            <a:ext cx="7980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Внимание:</a:t>
            </a:r>
            <a:r>
              <a:rPr lang="ru-RU" dirty="0" smtClean="0"/>
              <a:t> если ни одно из этих полей не заполнено, публикации </a:t>
            </a:r>
            <a:r>
              <a:rPr lang="ru-RU" dirty="0" smtClean="0">
                <a:solidFill>
                  <a:srgbClr val="FF0000"/>
                </a:solidFill>
              </a:rPr>
              <a:t>автоматически</a:t>
            </a:r>
            <a:r>
              <a:rPr lang="ru-RU" dirty="0" smtClean="0"/>
              <a:t> будет присвоен статус «не верифицировано»!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1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«Идентификация»</a:t>
            </a:r>
            <a:r>
              <a:rPr lang="en-US" dirty="0" smtClean="0"/>
              <a:t>. DOI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533525"/>
            <a:ext cx="7543801" cy="4684395"/>
          </a:xfrm>
        </p:spPr>
        <p:txBody>
          <a:bodyPr>
            <a:normAutofit/>
          </a:bodyPr>
          <a:lstStyle/>
          <a:p>
            <a:pPr lvl="1"/>
            <a:r>
              <a:rPr lang="ru-RU" dirty="0" err="1" smtClean="0"/>
              <a:t>Digital</a:t>
            </a:r>
            <a:r>
              <a:rPr lang="ru-RU" dirty="0" smtClean="0"/>
              <a:t> </a:t>
            </a:r>
            <a:r>
              <a:rPr lang="ru-RU" dirty="0" err="1"/>
              <a:t>Object</a:t>
            </a:r>
            <a:r>
              <a:rPr lang="ru-RU" dirty="0"/>
              <a:t> </a:t>
            </a:r>
            <a:r>
              <a:rPr lang="ru-RU" dirty="0" err="1" smtClean="0"/>
              <a:t>Identifier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уникальный</a:t>
            </a:r>
            <a:r>
              <a:rPr lang="en-US" dirty="0" smtClean="0"/>
              <a:t> </a:t>
            </a:r>
            <a:r>
              <a:rPr lang="ru-RU" dirty="0" smtClean="0"/>
              <a:t>идентификатор публикации</a:t>
            </a:r>
            <a:endParaRPr lang="en-US" dirty="0" smtClean="0"/>
          </a:p>
          <a:p>
            <a:pPr lvl="1"/>
            <a:r>
              <a:rPr lang="ru-RU" dirty="0"/>
              <a:t>В</a:t>
            </a:r>
            <a:r>
              <a:rPr lang="ru-RU" dirty="0" smtClean="0"/>
              <a:t>сегда </a:t>
            </a:r>
            <a:r>
              <a:rPr lang="ru-RU" dirty="0"/>
              <a:t>начинается с цифры 10 с точкой (10.) и может выглядеть следующим образом: 10.1007/b136753, либо в виде гиперссылки: https://dx.doi.org/10.1007/b136753. </a:t>
            </a:r>
            <a:endParaRPr lang="ru-RU" dirty="0" smtClean="0"/>
          </a:p>
          <a:p>
            <a:pPr lvl="1"/>
            <a:r>
              <a:rPr lang="ru-RU" dirty="0" smtClean="0"/>
              <a:t>В </a:t>
            </a:r>
            <a:r>
              <a:rPr lang="ru-RU" dirty="0"/>
              <a:t>поле допускается ввод в любом </a:t>
            </a:r>
            <a:r>
              <a:rPr lang="ru-RU" dirty="0" smtClean="0"/>
              <a:t>виде </a:t>
            </a:r>
          </a:p>
          <a:p>
            <a:pPr lvl="1"/>
            <a:r>
              <a:rPr lang="ru-RU" dirty="0" smtClean="0"/>
              <a:t>Если </a:t>
            </a:r>
            <a:r>
              <a:rPr lang="ru-RU" dirty="0"/>
              <a:t>система не распознает введенный DOI, и вы уверены, что он актуален, оставьте как есть или продублируйте его в поле «Комментарий</a:t>
            </a:r>
            <a:r>
              <a:rPr lang="ru-RU" dirty="0" smtClean="0"/>
              <a:t>».</a:t>
            </a:r>
          </a:p>
          <a:p>
            <a:pPr lvl="1"/>
            <a:r>
              <a:rPr lang="ru-RU" dirty="0" smtClean="0"/>
              <a:t>Если публикации не присвоен </a:t>
            </a:r>
            <a:r>
              <a:rPr lang="en-US" dirty="0" smtClean="0"/>
              <a:t>DOI</a:t>
            </a:r>
            <a:r>
              <a:rPr lang="ru-RU" dirty="0" smtClean="0"/>
              <a:t>, постарайтесь заполнить любые другие поля в разделе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061158" cy="1093909"/>
          </a:xfrm>
        </p:spPr>
        <p:txBody>
          <a:bodyPr/>
          <a:lstStyle/>
          <a:p>
            <a:r>
              <a:rPr lang="ru-RU" dirty="0" smtClean="0"/>
              <a:t>Раздел «Идентификация». </a:t>
            </a:r>
            <a:r>
              <a:rPr lang="en-US" dirty="0" err="1" smtClean="0"/>
              <a:t>WoS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Все ссылки </a:t>
            </a:r>
            <a:r>
              <a:rPr lang="en-US" dirty="0" smtClean="0"/>
              <a:t>Web of Science</a:t>
            </a:r>
            <a:r>
              <a:rPr lang="ru-RU" dirty="0"/>
              <a:t> всегда имеют динамический вид – т.е. верны только для данной сессии </a:t>
            </a:r>
            <a:r>
              <a:rPr lang="ru-RU" dirty="0" smtClean="0"/>
              <a:t>пользователя</a:t>
            </a:r>
          </a:p>
          <a:p>
            <a:pPr lvl="1"/>
            <a:r>
              <a:rPr lang="ru-RU" dirty="0" smtClean="0"/>
              <a:t>Поэтому ввести можно только </a:t>
            </a:r>
            <a:r>
              <a:rPr lang="en-US" dirty="0" err="1" smtClean="0"/>
              <a:t>WoS</a:t>
            </a:r>
            <a:r>
              <a:rPr lang="en-US" dirty="0" smtClean="0"/>
              <a:t> Accession Number </a:t>
            </a:r>
            <a:r>
              <a:rPr lang="ru-RU" dirty="0" smtClean="0"/>
              <a:t>в поле </a:t>
            </a:r>
            <a:r>
              <a:rPr lang="en-US" dirty="0" smtClean="0"/>
              <a:t>“ID”: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8909" y="3847548"/>
            <a:ext cx="37719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50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верификация?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Подтверждение факта публикации</a:t>
            </a:r>
          </a:p>
          <a:p>
            <a:pPr lvl="1"/>
            <a:r>
              <a:rPr lang="ru-RU" dirty="0" smtClean="0"/>
              <a:t>Не опубликовано</a:t>
            </a:r>
          </a:p>
          <a:p>
            <a:pPr lvl="1"/>
            <a:r>
              <a:rPr lang="ru-RU" dirty="0" smtClean="0"/>
              <a:t>Ожидает публикации (включая </a:t>
            </a:r>
            <a:r>
              <a:rPr lang="en-US" dirty="0" smtClean="0"/>
              <a:t>Online First, Early View</a:t>
            </a:r>
            <a:r>
              <a:rPr lang="ru-RU" dirty="0" smtClean="0"/>
              <a:t> и т.п.)</a:t>
            </a:r>
          </a:p>
          <a:p>
            <a:pPr lvl="1"/>
            <a:r>
              <a:rPr lang="ru-RU" dirty="0" smtClean="0"/>
              <a:t>Опубликовано</a:t>
            </a:r>
          </a:p>
          <a:p>
            <a:r>
              <a:rPr lang="ru-RU" dirty="0" smtClean="0"/>
              <a:t>2. Проверка правильности библиографических данных по внешнему (официальному) источнику</a:t>
            </a:r>
          </a:p>
          <a:p>
            <a:pPr lvl="1"/>
            <a:r>
              <a:rPr lang="ru-RU" dirty="0" smtClean="0"/>
              <a:t>(Авторы, аффилиация, название, год, диапазон страниц и т.п.)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86604"/>
            <a:ext cx="8147785" cy="1093909"/>
          </a:xfrm>
        </p:spPr>
        <p:txBody>
          <a:bodyPr/>
          <a:lstStyle/>
          <a:p>
            <a:r>
              <a:rPr lang="ru-RU" dirty="0" smtClean="0"/>
              <a:t>Раздел «Идентификация»</a:t>
            </a:r>
            <a:r>
              <a:rPr lang="en-US" dirty="0" smtClean="0"/>
              <a:t>. Scopus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Публикация в </a:t>
            </a:r>
            <a:r>
              <a:rPr lang="en-US" dirty="0" smtClean="0"/>
              <a:t>Scopus </a:t>
            </a:r>
            <a:r>
              <a:rPr lang="ru-RU" dirty="0" smtClean="0"/>
              <a:t>может быть идентифицирована двумя способами:</a:t>
            </a:r>
          </a:p>
          <a:p>
            <a:pPr marL="839788" lvl="1" indent="-457200">
              <a:buFont typeface="+mj-lt"/>
              <a:buAutoNum type="arabicPeriod"/>
            </a:pPr>
            <a:r>
              <a:rPr lang="en-US" dirty="0" smtClean="0"/>
              <a:t>URL </a:t>
            </a:r>
            <a:r>
              <a:rPr lang="ru-RU" dirty="0" smtClean="0"/>
              <a:t>библиографического описания можно полностью скопировать (из адресной строки) в поле «</a:t>
            </a:r>
            <a:r>
              <a:rPr lang="en-US" dirty="0" smtClean="0"/>
              <a:t>URL </a:t>
            </a:r>
            <a:r>
              <a:rPr lang="ru-RU" dirty="0" smtClean="0"/>
              <a:t>публикации» (выбрать </a:t>
            </a:r>
            <a:r>
              <a:rPr lang="en-US" dirty="0" smtClean="0"/>
              <a:t>“Scopus”)</a:t>
            </a:r>
            <a:endParaRPr lang="ru-RU" dirty="0" smtClean="0"/>
          </a:p>
          <a:p>
            <a:pPr marL="839788" lvl="1" indent="-457200">
              <a:buFont typeface="+mj-lt"/>
              <a:buAutoNum type="arabicPeriod"/>
            </a:pPr>
            <a:r>
              <a:rPr lang="ru-RU" dirty="0" smtClean="0"/>
              <a:t>Если автору известен </a:t>
            </a:r>
            <a:r>
              <a:rPr lang="en-US" dirty="0" smtClean="0"/>
              <a:t>EID Scopus </a:t>
            </a:r>
            <a:r>
              <a:rPr lang="ru-RU" dirty="0" smtClean="0"/>
              <a:t>(напр., сообщен при публикации), то </a:t>
            </a:r>
            <a:r>
              <a:rPr lang="en-US" dirty="0" smtClean="0"/>
              <a:t>EID </a:t>
            </a:r>
            <a:r>
              <a:rPr lang="ru-RU" dirty="0" smtClean="0"/>
              <a:t>можно занести в поле «</a:t>
            </a:r>
            <a:r>
              <a:rPr lang="en-US" dirty="0" smtClean="0"/>
              <a:t>ID </a:t>
            </a:r>
            <a:r>
              <a:rPr lang="ru-RU" dirty="0" smtClean="0"/>
              <a:t>публикации»</a:t>
            </a:r>
            <a:r>
              <a:rPr lang="en-US" dirty="0" smtClean="0"/>
              <a:t> (</a:t>
            </a:r>
            <a:r>
              <a:rPr lang="ru-RU" dirty="0" smtClean="0"/>
              <a:t>выбрать </a:t>
            </a:r>
            <a:r>
              <a:rPr lang="en-US" dirty="0" smtClean="0"/>
              <a:t>“Scopus”).</a:t>
            </a:r>
          </a:p>
          <a:p>
            <a:r>
              <a:rPr lang="ru-RU" dirty="0" smtClean="0"/>
              <a:t>Также </a:t>
            </a:r>
            <a:r>
              <a:rPr lang="en-US" dirty="0" smtClean="0"/>
              <a:t>EID Scopus </a:t>
            </a:r>
            <a:r>
              <a:rPr lang="ru-RU" dirty="0" smtClean="0"/>
              <a:t>можно найти в адресной строке: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86604"/>
            <a:ext cx="8147785" cy="1093909"/>
          </a:xfrm>
        </p:spPr>
        <p:txBody>
          <a:bodyPr/>
          <a:lstStyle/>
          <a:p>
            <a:r>
              <a:rPr lang="ru-RU" dirty="0" smtClean="0"/>
              <a:t>Раздел «Идентификация»</a:t>
            </a:r>
            <a:r>
              <a:rPr lang="en-US" dirty="0" smtClean="0"/>
              <a:t>. Scopus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5246" y="1533525"/>
            <a:ext cx="6757958" cy="433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7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«Идентификация».</a:t>
            </a:r>
            <a:r>
              <a:rPr lang="en-US" dirty="0" smtClean="0"/>
              <a:t> </a:t>
            </a:r>
            <a:r>
              <a:rPr lang="ru-RU" dirty="0" smtClean="0"/>
              <a:t>Другой </a:t>
            </a:r>
            <a:r>
              <a:rPr lang="en-US" dirty="0" smtClean="0"/>
              <a:t>URL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Также можно предоставить:</a:t>
            </a:r>
          </a:p>
          <a:p>
            <a:pPr lvl="1"/>
            <a:r>
              <a:rPr lang="ru-RU" dirty="0" smtClean="0"/>
              <a:t>Ссылку на </a:t>
            </a:r>
            <a:r>
              <a:rPr lang="ru-RU" dirty="0" err="1" smtClean="0"/>
              <a:t>биб</a:t>
            </a:r>
            <a:r>
              <a:rPr lang="ru-RU" dirty="0" smtClean="0"/>
              <a:t>. описание в РИНЦ (</a:t>
            </a:r>
            <a:r>
              <a:rPr lang="en-US" dirty="0" smtClean="0"/>
              <a:t>elibrary.ru)</a:t>
            </a:r>
          </a:p>
          <a:p>
            <a:pPr lvl="1"/>
            <a:r>
              <a:rPr lang="ru-RU" dirty="0" smtClean="0"/>
              <a:t>Ссылку на </a:t>
            </a:r>
            <a:r>
              <a:rPr lang="ru-RU" dirty="0" err="1" smtClean="0"/>
              <a:t>биб</a:t>
            </a:r>
            <a:r>
              <a:rPr lang="ru-RU" dirty="0" smtClean="0"/>
              <a:t>. описание на официальном сайте издательства или журнала: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258" y="3294229"/>
            <a:ext cx="5580952" cy="3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24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«Идентификация»: </a:t>
            </a:r>
            <a:br>
              <a:rPr lang="ru-RU" dirty="0" smtClean="0"/>
            </a:br>
            <a:r>
              <a:rPr lang="ru-RU" sz="2400" dirty="0" smtClean="0"/>
              <a:t>Поле «Комментарий»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764532"/>
            <a:ext cx="7543801" cy="433556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поле «Комментарий» можно внести </a:t>
            </a:r>
          </a:p>
          <a:p>
            <a:pPr lvl="1"/>
            <a:r>
              <a:rPr lang="ru-RU" dirty="0" smtClean="0"/>
              <a:t>Данные, которые по каким-то причинам не удалось внести в другие поля (напр., </a:t>
            </a:r>
            <a:r>
              <a:rPr lang="en-US" dirty="0" smtClean="0"/>
              <a:t>DOI/ID</a:t>
            </a:r>
            <a:r>
              <a:rPr lang="ru-RU" dirty="0" smtClean="0"/>
              <a:t> корректен, но система сообщает об ошибке)</a:t>
            </a:r>
          </a:p>
          <a:p>
            <a:pPr lvl="1"/>
            <a:r>
              <a:rPr lang="ru-RU" dirty="0" smtClean="0"/>
              <a:t>Уточнения/вопросы (библиографу)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Внимание: </a:t>
            </a:r>
            <a:r>
              <a:rPr lang="ru-RU" dirty="0" smtClean="0"/>
              <a:t>при заполнении этого поля карточка также уходит на повторную верификацию.</a:t>
            </a:r>
          </a:p>
          <a:p>
            <a:pPr lvl="1"/>
            <a:r>
              <a:rPr lang="ru-RU" dirty="0" smtClean="0"/>
              <a:t>Поэтому его можно использовать для отправки на повтор в тех случаях, когда вы уверены в правильности заполненных данных, но хотели бы пересмотреть результат верификации (необходимо указать причину)</a:t>
            </a:r>
          </a:p>
        </p:txBody>
      </p:sp>
    </p:spTree>
    <p:extLst>
      <p:ext uri="{BB962C8B-B14F-4D97-AF65-F5344CB8AC3E}">
        <p14:creationId xmlns:p14="http://schemas.microsoft.com/office/powerpoint/2010/main" val="9226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Раздел «Идентификация»: </a:t>
            </a:r>
            <a:br>
              <a:rPr lang="ru-RU" dirty="0"/>
            </a:br>
            <a:r>
              <a:rPr lang="ru-RU" sz="2400" dirty="0"/>
              <a:t>Поле «Комментарий»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382" y="1802169"/>
            <a:ext cx="5457143" cy="39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7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«Идентификация».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400" dirty="0" smtClean="0"/>
              <a:t>Нет </a:t>
            </a:r>
            <a:r>
              <a:rPr lang="en-US" sz="2400" dirty="0" smtClean="0"/>
              <a:t>DOI / ID / URL?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Если нет возможности узнать </a:t>
            </a:r>
            <a:r>
              <a:rPr lang="en-US" dirty="0" smtClean="0"/>
              <a:t>DOI</a:t>
            </a:r>
            <a:r>
              <a:rPr lang="ru-RU" dirty="0" smtClean="0"/>
              <a:t>, </a:t>
            </a:r>
            <a:r>
              <a:rPr lang="en-US" dirty="0" smtClean="0"/>
              <a:t>ID</a:t>
            </a:r>
            <a:r>
              <a:rPr lang="ru-RU" dirty="0" smtClean="0"/>
              <a:t> или </a:t>
            </a:r>
            <a:r>
              <a:rPr lang="en-US" dirty="0" smtClean="0"/>
              <a:t>URL</a:t>
            </a:r>
            <a:r>
              <a:rPr lang="ru-RU" dirty="0" smtClean="0"/>
              <a:t>, это может означать, что работа фактически не опубликована</a:t>
            </a:r>
          </a:p>
          <a:p>
            <a:pPr lvl="1"/>
            <a:r>
              <a:rPr lang="ru-RU" dirty="0" smtClean="0"/>
              <a:t>Если речь идет о книге / главе, то можно загрузить оригинал-макет работы, поставив галку «Работа опубликована, но не имеет </a:t>
            </a:r>
            <a:r>
              <a:rPr lang="en-US" dirty="0" smtClean="0"/>
              <a:t>DOI / ID /URL</a:t>
            </a:r>
            <a:r>
              <a:rPr lang="ru-RU" dirty="0" smtClean="0"/>
              <a:t>». </a:t>
            </a:r>
            <a:r>
              <a:rPr lang="en-US" dirty="0" smtClean="0">
                <a:solidFill>
                  <a:srgbClr val="FF0000"/>
                </a:solidFill>
              </a:rPr>
              <a:t>PDF</a:t>
            </a:r>
            <a:r>
              <a:rPr lang="ru-RU" dirty="0" smtClean="0">
                <a:solidFill>
                  <a:srgbClr val="FF0000"/>
                </a:solidFill>
              </a:rPr>
              <a:t> или скан/изображение.</a:t>
            </a:r>
          </a:p>
          <a:p>
            <a:pPr lvl="1"/>
            <a:r>
              <a:rPr lang="ru-RU" dirty="0" smtClean="0"/>
              <a:t>Если речь идет о статье в журнале, то оригинал-макет (гранки), скорее всего, не будет рассмотрен</a:t>
            </a:r>
          </a:p>
          <a:p>
            <a:pPr lvl="1"/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3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Статьи в журналах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Не присылайте </a:t>
            </a:r>
            <a:r>
              <a:rPr lang="ru-RU" dirty="0"/>
              <a:t>статьи </a:t>
            </a:r>
            <a:r>
              <a:rPr lang="ru-RU" dirty="0" smtClean="0"/>
              <a:t>в статусе «</a:t>
            </a:r>
            <a:r>
              <a:rPr lang="en-US" dirty="0" smtClean="0"/>
              <a:t>O</a:t>
            </a:r>
            <a:r>
              <a:rPr lang="ru-RU" dirty="0" err="1" smtClean="0"/>
              <a:t>nline</a:t>
            </a:r>
            <a:r>
              <a:rPr lang="ru-RU" dirty="0" smtClean="0"/>
              <a:t> </a:t>
            </a:r>
            <a:r>
              <a:rPr lang="en-US" dirty="0" smtClean="0"/>
              <a:t>F</a:t>
            </a:r>
            <a:r>
              <a:rPr lang="ru-RU" dirty="0" err="1" smtClean="0"/>
              <a:t>irst</a:t>
            </a:r>
            <a:r>
              <a:rPr lang="ru-RU" dirty="0" smtClean="0"/>
              <a:t>» </a:t>
            </a:r>
            <a:r>
              <a:rPr lang="ru-RU" dirty="0"/>
              <a:t>или статьи из номера, который еще </a:t>
            </a:r>
            <a:r>
              <a:rPr lang="ru-RU" dirty="0" smtClean="0"/>
              <a:t>не опубликован </a:t>
            </a:r>
            <a:r>
              <a:rPr lang="ru-RU" dirty="0"/>
              <a:t>на </a:t>
            </a:r>
            <a:r>
              <a:rPr lang="ru-RU" dirty="0" smtClean="0"/>
              <a:t>сайте</a:t>
            </a:r>
          </a:p>
          <a:p>
            <a:pPr lvl="1"/>
            <a:r>
              <a:rPr lang="ru-RU" dirty="0" smtClean="0"/>
              <a:t>Выбирайте названия журналов из справочника БП</a:t>
            </a:r>
          </a:p>
          <a:p>
            <a:pPr lvl="1"/>
            <a:r>
              <a:rPr lang="ru-RU" dirty="0" smtClean="0"/>
              <a:t>Не заводите </a:t>
            </a:r>
            <a:r>
              <a:rPr lang="ru-RU" dirty="0"/>
              <a:t>журнальные статьи как главы в сборниках статей, если для этого нет </a:t>
            </a:r>
            <a:r>
              <a:rPr lang="ru-RU" dirty="0" smtClean="0"/>
              <a:t>оснований</a:t>
            </a:r>
          </a:p>
          <a:p>
            <a:pPr lvl="2"/>
            <a:r>
              <a:rPr lang="ru-RU" dirty="0" smtClean="0"/>
              <a:t>Если статья подготовлена в рамках конференции (и размещена в соотв. разделе журнала), то ее необходимо завести как главу в сборнике трудов с названием конференции</a:t>
            </a:r>
          </a:p>
          <a:p>
            <a:pPr lvl="1"/>
            <a:r>
              <a:rPr lang="ru-RU" dirty="0"/>
              <a:t>Н</a:t>
            </a:r>
            <a:r>
              <a:rPr lang="ru-RU" dirty="0" smtClean="0"/>
              <a:t>е присылайте </a:t>
            </a:r>
            <a:r>
              <a:rPr lang="ru-RU" dirty="0"/>
              <a:t>статьи из газет и др. изданий, </a:t>
            </a:r>
            <a:r>
              <a:rPr lang="ru-RU" dirty="0" smtClean="0"/>
              <a:t>не являющихся </a:t>
            </a:r>
            <a:r>
              <a:rPr lang="ru-RU" dirty="0"/>
              <a:t>научными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Книги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533525"/>
            <a:ext cx="7543801" cy="4925027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ru-RU" dirty="0" smtClean="0"/>
              <a:t>При создании книги убедитесь, что она не была создана кем-либо ранее</a:t>
            </a:r>
          </a:p>
          <a:p>
            <a:pPr lvl="1"/>
            <a:r>
              <a:rPr lang="ru-RU" dirty="0" smtClean="0"/>
              <a:t>Не отправляйте на верификацию стереотипные издания книг</a:t>
            </a:r>
          </a:p>
          <a:p>
            <a:pPr lvl="1"/>
            <a:r>
              <a:rPr lang="ru-RU" dirty="0"/>
              <a:t>Согласно Положению об АН 2019 г., могут быть </a:t>
            </a:r>
            <a:r>
              <a:rPr lang="ru-RU" dirty="0" smtClean="0"/>
              <a:t>учтены </a:t>
            </a:r>
            <a:r>
              <a:rPr lang="ru-RU" dirty="0"/>
              <a:t>только </a:t>
            </a:r>
            <a:r>
              <a:rPr lang="ru-RU" dirty="0" smtClean="0"/>
              <a:t>такие переиздания</a:t>
            </a:r>
            <a:r>
              <a:rPr lang="ru-RU" dirty="0"/>
              <a:t>, в которых не менее 30% текста являются новыми (пункт 1.3.10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Правильно определяйте тип книги. Учитываются только следующие типы:</a:t>
            </a:r>
          </a:p>
          <a:p>
            <a:pPr lvl="2"/>
            <a:r>
              <a:rPr lang="ru-RU" dirty="0"/>
              <a:t>Монографии</a:t>
            </a:r>
          </a:p>
          <a:p>
            <a:pPr lvl="2"/>
            <a:r>
              <a:rPr lang="ru-RU" dirty="0"/>
              <a:t>Учебники</a:t>
            </a:r>
          </a:p>
          <a:p>
            <a:pPr lvl="2"/>
            <a:r>
              <a:rPr lang="ru-RU" dirty="0"/>
              <a:t>Учебные пособия</a:t>
            </a:r>
          </a:p>
          <a:p>
            <a:pPr lvl="2"/>
            <a:r>
              <a:rPr lang="ru-RU" dirty="0"/>
              <a:t>Сборники статей</a:t>
            </a:r>
          </a:p>
          <a:p>
            <a:pPr lvl="2"/>
            <a:r>
              <a:rPr lang="ru-RU" dirty="0"/>
              <a:t>Труды </a:t>
            </a:r>
            <a:r>
              <a:rPr lang="ru-RU" dirty="0" smtClean="0"/>
              <a:t>конференций</a:t>
            </a:r>
          </a:p>
          <a:p>
            <a:pPr lvl="1"/>
            <a:r>
              <a:rPr lang="ru-RU" dirty="0" smtClean="0"/>
              <a:t>Если тип «Труды конференций», не забудьте создать главу</a:t>
            </a:r>
            <a:endParaRPr lang="ru-RU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3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Главы в книгах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533525"/>
            <a:ext cx="7543801" cy="4809523"/>
          </a:xfrm>
        </p:spPr>
        <p:txBody>
          <a:bodyPr>
            <a:normAutofit/>
          </a:bodyPr>
          <a:lstStyle/>
          <a:p>
            <a:pPr lvl="1"/>
            <a:r>
              <a:rPr lang="ru-RU" dirty="0" smtClean="0"/>
              <a:t>При создании главы в книге проверьте, правильно ли внесены данные о книге (особенно тип книги, издательство, год)</a:t>
            </a:r>
          </a:p>
          <a:p>
            <a:pPr lvl="1"/>
            <a:r>
              <a:rPr lang="ru-RU" dirty="0" smtClean="0"/>
              <a:t>Глава – наименьшая единица деления книги (не вносите отдельно параграфы)</a:t>
            </a:r>
          </a:p>
          <a:p>
            <a:pPr lvl="1"/>
            <a:r>
              <a:rPr lang="ru-RU" dirty="0" smtClean="0"/>
              <a:t>В случае с </a:t>
            </a:r>
            <a:r>
              <a:rPr lang="en-US" dirty="0" smtClean="0"/>
              <a:t>Living Editions </a:t>
            </a:r>
            <a:r>
              <a:rPr lang="ru-RU" dirty="0" smtClean="0"/>
              <a:t>заводите главу только в том/тех издании(</a:t>
            </a:r>
            <a:r>
              <a:rPr lang="ru-RU" dirty="0" err="1" smtClean="0"/>
              <a:t>ях</a:t>
            </a:r>
            <a:r>
              <a:rPr lang="ru-RU" dirty="0" smtClean="0"/>
              <a:t>), в котором(</a:t>
            </a:r>
            <a:r>
              <a:rPr lang="ru-RU" dirty="0" err="1" smtClean="0"/>
              <a:t>ых</a:t>
            </a:r>
            <a:r>
              <a:rPr lang="ru-RU" dirty="0" smtClean="0"/>
              <a:t>) она опубликована </a:t>
            </a:r>
            <a:r>
              <a:rPr lang="ru-RU" u="sng" dirty="0" smtClean="0"/>
              <a:t>фактически</a:t>
            </a:r>
          </a:p>
          <a:p>
            <a:pPr lvl="2"/>
            <a:r>
              <a:rPr lang="ru-RU" dirty="0" smtClean="0"/>
              <a:t>Например, если глава размещена только в </a:t>
            </a:r>
            <a:r>
              <a:rPr lang="en-US" dirty="0" smtClean="0"/>
              <a:t>Living Edition </a:t>
            </a:r>
            <a:r>
              <a:rPr lang="ru-RU" dirty="0" smtClean="0"/>
              <a:t>как таковом, создайте ее только в карточке </a:t>
            </a:r>
            <a:r>
              <a:rPr lang="en-US" dirty="0" smtClean="0"/>
              <a:t>Living Edition</a:t>
            </a:r>
          </a:p>
          <a:p>
            <a:pPr lvl="2"/>
            <a:r>
              <a:rPr lang="ru-RU" dirty="0" smtClean="0"/>
              <a:t>Если она размещена не только в </a:t>
            </a:r>
            <a:r>
              <a:rPr lang="en-US" dirty="0" smtClean="0"/>
              <a:t>Living edition</a:t>
            </a:r>
            <a:r>
              <a:rPr lang="ru-RU" dirty="0" smtClean="0"/>
              <a:t>, но и в издании за определенный год, можете завести главы в обоих изданиях</a:t>
            </a:r>
          </a:p>
          <a:p>
            <a:pPr lvl="2"/>
            <a:r>
              <a:rPr lang="ru-RU" dirty="0" smtClean="0">
                <a:solidFill>
                  <a:srgbClr val="FF0000"/>
                </a:solidFill>
              </a:rPr>
              <a:t>Внимание: </a:t>
            </a:r>
            <a:r>
              <a:rPr lang="ru-RU" dirty="0" smtClean="0"/>
              <a:t>Подавать на верификацию имеет смысл только в издании за определенный год!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677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Труды конференций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011680"/>
            <a:ext cx="7543801" cy="3857414"/>
          </a:xfrm>
        </p:spPr>
        <p:txBody>
          <a:bodyPr/>
          <a:lstStyle/>
          <a:p>
            <a:pPr lvl="1"/>
            <a:r>
              <a:rPr lang="ru-RU" dirty="0" smtClean="0"/>
              <a:t>Как правило заводятся как книги с типом «Труды конференции» с прикрепленными к ним главами</a:t>
            </a:r>
          </a:p>
          <a:p>
            <a:pPr lvl="1"/>
            <a:r>
              <a:rPr lang="ru-RU" dirty="0" smtClean="0"/>
              <a:t>Сборники тезисов и сами тезисы не рассматриваются</a:t>
            </a:r>
          </a:p>
          <a:p>
            <a:pPr lvl="1"/>
            <a:r>
              <a:rPr lang="ru-RU" dirty="0" smtClean="0"/>
              <a:t>Если статья в сборнике проиндексирована в </a:t>
            </a:r>
            <a:r>
              <a:rPr lang="en-US" dirty="0" err="1" smtClean="0"/>
              <a:t>WoS</a:t>
            </a:r>
            <a:r>
              <a:rPr lang="en-US" dirty="0" smtClean="0"/>
              <a:t>/Scopus</a:t>
            </a:r>
            <a:r>
              <a:rPr lang="ru-RU" dirty="0" smtClean="0"/>
              <a:t>, </a:t>
            </a:r>
            <a:r>
              <a:rPr lang="ru-RU" u="sng" dirty="0" smtClean="0"/>
              <a:t>обязательно</a:t>
            </a:r>
            <a:r>
              <a:rPr lang="ru-RU" dirty="0" smtClean="0"/>
              <a:t> укажите соответствующие идентификаторы в разделе «Идентификация»</a:t>
            </a:r>
          </a:p>
          <a:p>
            <a:pPr lvl="1"/>
            <a:r>
              <a:rPr lang="ru-RU" dirty="0" smtClean="0"/>
              <a:t>Если </a:t>
            </a:r>
            <a:r>
              <a:rPr lang="ru-RU" dirty="0" smtClean="0"/>
              <a:t>доклад опубликован </a:t>
            </a:r>
            <a:r>
              <a:rPr lang="ru-RU" dirty="0" smtClean="0"/>
              <a:t>в рамках Апрельской конференции, привяжите </a:t>
            </a:r>
            <a:r>
              <a:rPr lang="ru-RU" dirty="0" smtClean="0"/>
              <a:t>его </a:t>
            </a:r>
            <a:r>
              <a:rPr lang="ru-RU" dirty="0" smtClean="0"/>
              <a:t>к соответствующему сборнику (создается заранее отделом верификации)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286604"/>
            <a:ext cx="6210300" cy="1093909"/>
          </a:xfrm>
        </p:spPr>
        <p:txBody>
          <a:bodyPr/>
          <a:lstStyle/>
          <a:p>
            <a:r>
              <a:rPr lang="ru-RU" dirty="0" smtClean="0"/>
              <a:t>Верификация: общие принципы</a:t>
            </a:r>
            <a:endParaRPr lang="en-US" dirty="0"/>
          </a:p>
        </p:txBody>
      </p:sp>
      <p:sp>
        <p:nvSpPr>
          <p:cNvPr id="86" name="Content Placeholder 2"/>
          <p:cNvSpPr>
            <a:spLocks noGrp="1"/>
          </p:cNvSpPr>
          <p:nvPr>
            <p:ph idx="1"/>
          </p:nvPr>
        </p:nvSpPr>
        <p:spPr>
          <a:xfrm>
            <a:off x="822959" y="3911600"/>
            <a:ext cx="7701932" cy="29464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1. Работа поступает в очередь ожидания на верификацию (до 30 дней, 10-15 дней в среднем)</a:t>
            </a:r>
          </a:p>
          <a:p>
            <a:r>
              <a:rPr lang="ru-RU" dirty="0" smtClean="0"/>
              <a:t>2. Работа проходит рассмотрение </a:t>
            </a:r>
          </a:p>
          <a:p>
            <a:pPr lvl="1" indent="0">
              <a:buNone/>
            </a:pPr>
            <a:r>
              <a:rPr lang="ru-RU" dirty="0" smtClean="0"/>
              <a:t>2.1. Если работа не верифицирована, автор вносит исправления и отправляет повторно (до 15 дней)</a:t>
            </a:r>
          </a:p>
          <a:p>
            <a:pPr lvl="1" indent="0">
              <a:buNone/>
            </a:pPr>
            <a:r>
              <a:rPr lang="ru-RU" dirty="0" smtClean="0"/>
              <a:t>2.2. Если работа верифицирована, то поступает в систему автоматической оценки (робот Айзек) и в систему подачи заявок на </a:t>
            </a:r>
            <a:r>
              <a:rPr lang="ru-RU" dirty="0" err="1" smtClean="0"/>
              <a:t>академ</a:t>
            </a:r>
            <a:r>
              <a:rPr lang="ru-RU" dirty="0" smtClean="0"/>
              <a:t>. надбавки</a:t>
            </a:r>
          </a:p>
          <a:p>
            <a:endParaRPr lang="en-US" dirty="0"/>
          </a:p>
        </p:txBody>
      </p:sp>
      <p:pic>
        <p:nvPicPr>
          <p:cNvPr id="90" name="Picture 8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046" y="1587853"/>
            <a:ext cx="8586901" cy="21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61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принципы заполнения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ru-RU" dirty="0" smtClean="0"/>
              <a:t>1. Отправлять работу на верификацию только когда она опубликована</a:t>
            </a:r>
          </a:p>
          <a:p>
            <a:r>
              <a:rPr lang="ru-RU" dirty="0" smtClean="0"/>
              <a:t>2. Вводить данные максимально подробно</a:t>
            </a:r>
          </a:p>
          <a:p>
            <a:r>
              <a:rPr lang="ru-RU" dirty="0"/>
              <a:t>3</a:t>
            </a:r>
            <a:r>
              <a:rPr lang="ru-RU" dirty="0" smtClean="0"/>
              <a:t>. Везде, где возможно, использовать данные из справочников базы публикаций (выпадающие списки и т.п.)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8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86604"/>
            <a:ext cx="8074297" cy="1093909"/>
          </a:xfrm>
        </p:spPr>
        <p:txBody>
          <a:bodyPr/>
          <a:lstStyle/>
          <a:p>
            <a:r>
              <a:rPr lang="ru-RU" i="1" dirty="0" smtClean="0"/>
              <a:t>Общие принципы</a:t>
            </a:r>
            <a:r>
              <a:rPr lang="ru-RU" dirty="0" smtClean="0"/>
              <a:t>: Наиболее важные поля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b="1" i="1" dirty="0" smtClean="0"/>
              <a:t>Автор(ы)</a:t>
            </a:r>
            <a:r>
              <a:rPr lang="ru-RU" dirty="0" smtClean="0"/>
              <a:t>. Сотрудники НИУ ВШЭ вносятся только из справочника</a:t>
            </a:r>
          </a:p>
          <a:p>
            <a:r>
              <a:rPr lang="ru-RU" dirty="0" smtClean="0"/>
              <a:t>2. </a:t>
            </a:r>
            <a:r>
              <a:rPr lang="ru-RU" b="1" i="1" dirty="0" smtClean="0"/>
              <a:t>Название журнала / Издательство</a:t>
            </a:r>
            <a:r>
              <a:rPr lang="ru-RU" dirty="0" smtClean="0"/>
              <a:t>. Только из справочника</a:t>
            </a:r>
          </a:p>
          <a:p>
            <a:r>
              <a:rPr lang="ru-RU" dirty="0" smtClean="0"/>
              <a:t>3. </a:t>
            </a:r>
            <a:r>
              <a:rPr lang="ru-RU" b="1" i="1" dirty="0" smtClean="0"/>
              <a:t>Год</a:t>
            </a:r>
          </a:p>
          <a:p>
            <a:r>
              <a:rPr lang="ru-RU" dirty="0" smtClean="0"/>
              <a:t>4. </a:t>
            </a:r>
            <a:r>
              <a:rPr lang="ru-RU" b="1" i="1" dirty="0" smtClean="0"/>
              <a:t>Число страниц / Диапазон страниц</a:t>
            </a:r>
          </a:p>
          <a:p>
            <a:r>
              <a:rPr lang="ru-RU" dirty="0" smtClean="0"/>
              <a:t>5. </a:t>
            </a:r>
            <a:r>
              <a:rPr lang="ru-RU" b="1" i="1" dirty="0" smtClean="0"/>
              <a:t>Тип статьи/книги</a:t>
            </a:r>
          </a:p>
          <a:p>
            <a:r>
              <a:rPr lang="ru-RU" dirty="0" smtClean="0"/>
              <a:t>6. </a:t>
            </a:r>
            <a:r>
              <a:rPr lang="ru-RU" b="1" i="1" dirty="0" smtClean="0"/>
              <a:t>Любое поле в разделе «Идентификация»</a:t>
            </a:r>
          </a:p>
          <a:p>
            <a:endParaRPr lang="en-US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41316" y="5668163"/>
            <a:ext cx="7707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При редактировании любого из эти </a:t>
            </a:r>
            <a:r>
              <a:rPr lang="ru-RU" sz="2000" dirty="0" smtClean="0">
                <a:solidFill>
                  <a:srgbClr val="FF0000"/>
                </a:solidFill>
              </a:rPr>
              <a:t>полей карточка отправляется на повторную верификацию!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3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533525"/>
            <a:ext cx="7842070" cy="4335569"/>
          </a:xfrm>
        </p:spPr>
        <p:txBody>
          <a:bodyPr/>
          <a:lstStyle/>
          <a:p>
            <a:r>
              <a:rPr lang="ru-RU" dirty="0" smtClean="0"/>
              <a:t>1. Выбирайте авторов ВШЭ только из справочника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80" y="2128238"/>
            <a:ext cx="7752381" cy="12952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80" y="3701309"/>
            <a:ext cx="5904762" cy="2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562554"/>
            <a:ext cx="8128000" cy="4335569"/>
          </a:xfrm>
        </p:spPr>
        <p:txBody>
          <a:bodyPr/>
          <a:lstStyle/>
          <a:p>
            <a:r>
              <a:rPr lang="ru-RU" dirty="0" smtClean="0"/>
              <a:t>2. Если в число авторов входят другие сотрудники НИУ ВШЭ, </a:t>
            </a:r>
            <a:r>
              <a:rPr lang="ru-RU" b="1" i="1" u="sng" dirty="0" smtClean="0"/>
              <a:t>обязательно</a:t>
            </a:r>
            <a:r>
              <a:rPr lang="ru-RU" dirty="0" smtClean="0"/>
              <a:t> укажите всех сотрудников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53"/>
          <a:stretch/>
        </p:blipFill>
        <p:spPr>
          <a:xfrm>
            <a:off x="822960" y="2449799"/>
            <a:ext cx="5238095" cy="40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Авторы. Аффилиация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smtClean="0"/>
              <a:t>Аффилиация </a:t>
            </a:r>
            <a:r>
              <a:rPr lang="ru-RU" i="1" dirty="0"/>
              <a:t>конкретного </a:t>
            </a:r>
            <a:r>
              <a:rPr lang="ru-RU" dirty="0"/>
              <a:t>автора с НИУ </a:t>
            </a:r>
            <a:r>
              <a:rPr lang="ru-RU" dirty="0" smtClean="0"/>
              <a:t>ВШЭ должна быть указана</a:t>
            </a:r>
          </a:p>
          <a:p>
            <a:pPr lvl="2"/>
            <a:r>
              <a:rPr lang="ru-RU" dirty="0" smtClean="0"/>
              <a:t>Либо в библиографическом описании публикации</a:t>
            </a:r>
          </a:p>
          <a:p>
            <a:pPr lvl="2"/>
            <a:r>
              <a:rPr lang="ru-RU" dirty="0"/>
              <a:t>Либо в тексте публикации (раздел "Об авторах", примечание к имени автора и т.п</a:t>
            </a:r>
            <a:r>
              <a:rPr lang="ru-RU" dirty="0" smtClean="0"/>
              <a:t>.).</a:t>
            </a:r>
            <a:endParaRPr lang="en-US" dirty="0" smtClean="0"/>
          </a:p>
          <a:p>
            <a:pPr indent="0">
              <a:buNone/>
            </a:pPr>
            <a:r>
              <a:rPr lang="ru-RU" sz="2000" dirty="0" smtClean="0"/>
              <a:t>Пример корректно указанной аффилиации в </a:t>
            </a:r>
            <a:r>
              <a:rPr lang="en-US" sz="2000" dirty="0" smtClean="0"/>
              <a:t>Scopus:</a:t>
            </a:r>
          </a:p>
          <a:p>
            <a:pPr lvl="2"/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" y="4074562"/>
            <a:ext cx="7647619" cy="2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4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</a:t>
            </a:r>
            <a:r>
              <a:rPr lang="ru-RU" dirty="0"/>
              <a:t>. Аффилиация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109" y="1533525"/>
            <a:ext cx="8132757" cy="4335569"/>
          </a:xfrm>
        </p:spPr>
        <p:txBody>
          <a:bodyPr/>
          <a:lstStyle/>
          <a:p>
            <a:r>
              <a:rPr lang="ru-RU" dirty="0" smtClean="0"/>
              <a:t>Пример правильного указания аффилиации в книге: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10" y="2529646"/>
            <a:ext cx="7725498" cy="176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4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" id="{DE6A18B0-1B96-4343-9D52-24785934899F}" vid="{9CDE2FA4-4F32-4A50-B029-5D0792B138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</Template>
  <TotalTime>21203</TotalTime>
  <Words>1205</Words>
  <Application>Microsoft Office PowerPoint</Application>
  <PresentationFormat>On-screen Show (4:3)</PresentationFormat>
  <Paragraphs>134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Calibri</vt:lpstr>
      <vt:lpstr>Calibri Light</vt:lpstr>
      <vt:lpstr>FuturaPTWebDemi</vt:lpstr>
      <vt:lpstr>Helvetica Neue</vt:lpstr>
      <vt:lpstr>My</vt:lpstr>
      <vt:lpstr>Верификация публикаций</vt:lpstr>
      <vt:lpstr>Что такое верификация?</vt:lpstr>
      <vt:lpstr>Верификация: общие принципы</vt:lpstr>
      <vt:lpstr>Общие принципы заполнения</vt:lpstr>
      <vt:lpstr>Общие принципы: Наиболее важные поля</vt:lpstr>
      <vt:lpstr>Авторы</vt:lpstr>
      <vt:lpstr>Авторы</vt:lpstr>
      <vt:lpstr>Авторы. Аффилиация</vt:lpstr>
      <vt:lpstr>Авторы. Аффилиация</vt:lpstr>
      <vt:lpstr>Авторы. Аффилиация</vt:lpstr>
      <vt:lpstr>Авторы. Аффилиация</vt:lpstr>
      <vt:lpstr>Авторы. Аффилиация</vt:lpstr>
      <vt:lpstr>Название журнала / Издательство</vt:lpstr>
      <vt:lpstr>Название журнала / Издательство</vt:lpstr>
      <vt:lpstr>Год</vt:lpstr>
      <vt:lpstr>Число страниц / Диапазон страниц</vt:lpstr>
      <vt:lpstr>Раздел «Идентификация»</vt:lpstr>
      <vt:lpstr>Раздел «Идентификация». DOI</vt:lpstr>
      <vt:lpstr>Раздел «Идентификация». WoS</vt:lpstr>
      <vt:lpstr>Раздел «Идентификация». Scopus</vt:lpstr>
      <vt:lpstr>Раздел «Идентификация». Scopus</vt:lpstr>
      <vt:lpstr>Раздел «Идентификация». Другой URL</vt:lpstr>
      <vt:lpstr>Раздел «Идентификация»:  Поле «Комментарий»</vt:lpstr>
      <vt:lpstr>Раздел «Идентификация»:  Поле «Комментарий»</vt:lpstr>
      <vt:lpstr>Раздел «Идентификация».  Нет DOI / ID / URL?</vt:lpstr>
      <vt:lpstr>Статьи в журналах</vt:lpstr>
      <vt:lpstr>Книги</vt:lpstr>
      <vt:lpstr>Главы в книгах</vt:lpstr>
      <vt:lpstr>Труды конференций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 Oshhepkov</dc:creator>
  <cp:lastModifiedBy>Ivan Oshhepkov</cp:lastModifiedBy>
  <cp:revision>113</cp:revision>
  <dcterms:created xsi:type="dcterms:W3CDTF">2017-10-05T10:03:53Z</dcterms:created>
  <dcterms:modified xsi:type="dcterms:W3CDTF">2019-04-18T12:36:17Z</dcterms:modified>
</cp:coreProperties>
</file>