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5BF0D-F8B3-4B5B-A5E9-A9068D846477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FF77-149D-45A8-A159-FCAE72A1F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75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3FF77-149D-45A8-A159-FCAE72A1F7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94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ublications@hse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836712"/>
            <a:ext cx="6172200" cy="1894362"/>
          </a:xfrm>
        </p:spPr>
        <p:txBody>
          <a:bodyPr>
            <a:noAutofit/>
          </a:bodyPr>
          <a:lstStyle/>
          <a:p>
            <a:r>
              <a:rPr lang="ru-RU" sz="4000" dirty="0"/>
              <a:t>Внесение </a:t>
            </a:r>
            <a:r>
              <a:rPr lang="ru-RU" sz="4000" dirty="0" smtClean="0"/>
              <a:t>публикаций: </a:t>
            </a:r>
            <a:br>
              <a:rPr lang="ru-RU" sz="4000" dirty="0" smtClean="0"/>
            </a:br>
            <a:r>
              <a:rPr lang="ru-RU" sz="4000" dirty="0" smtClean="0"/>
              <a:t>часто задаваемые вопросы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673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48872" cy="94096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Могу ли я добавить публикацию, если не являюсь автором/ редактором?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3096344"/>
          </a:xfrm>
        </p:spPr>
        <p:txBody>
          <a:bodyPr>
            <a:normAutofit/>
          </a:bodyPr>
          <a:lstStyle/>
          <a:p>
            <a:r>
              <a:rPr lang="ru-RU" sz="2400" dirty="0"/>
              <a:t>Да, Вы можете добавить любую публикацию через </a:t>
            </a:r>
            <a:r>
              <a:rPr lang="ru-RU" sz="2400" b="1" dirty="0"/>
              <a:t>СВОЙ</a:t>
            </a:r>
            <a:r>
              <a:rPr lang="ru-RU" sz="2400" dirty="0"/>
              <a:t> личный </a:t>
            </a:r>
            <a:r>
              <a:rPr lang="ru-RU" sz="2400" dirty="0" smtClean="0"/>
              <a:t>кабинет (не </a:t>
            </a:r>
            <a:r>
              <a:rPr lang="ru-RU" sz="2400" dirty="0"/>
              <a:t>нужно входить в </a:t>
            </a:r>
            <a:r>
              <a:rPr lang="ru-RU" sz="2400" dirty="0" smtClean="0"/>
              <a:t>личный кабинет автора). </a:t>
            </a:r>
          </a:p>
          <a:p>
            <a:pPr marL="82296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только Вы укажете авторов и сохраните введенные данные, публикация появится в личном кабинете и на странице всех авторов ВШЭ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2400" dirty="0"/>
              <a:t>Эти же публикации в дальнейшем Вы можете </a:t>
            </a:r>
            <a:r>
              <a:rPr lang="ru-RU" sz="2400" dirty="0" smtClean="0"/>
              <a:t>редактировать.</a:t>
            </a:r>
          </a:p>
          <a:p>
            <a:pPr marL="82296" indent="0">
              <a:buNone/>
            </a:pPr>
            <a:r>
              <a:rPr lang="ru-RU" sz="1600" dirty="0" smtClean="0"/>
              <a:t>Найти их можно во вкладке «Мои публикации»:</a:t>
            </a:r>
            <a:endParaRPr lang="ru-RU" sz="1600" dirty="0"/>
          </a:p>
        </p:txBody>
      </p:sp>
      <p:pic>
        <p:nvPicPr>
          <p:cNvPr id="1026" name="Picture 2" descr="C:\Users\ОЛЬГА\YandexDisk\Скриншоты\2019-04-18_18-18-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93096"/>
            <a:ext cx="7848872" cy="235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2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/>
              </a:rPr>
              <a:t>Почему не </a:t>
            </a:r>
            <a:r>
              <a:rPr lang="ru-RU" sz="3600" b="1" dirty="0">
                <a:effectLst/>
              </a:rPr>
              <a:t>получается редактировать </a:t>
            </a:r>
            <a:r>
              <a:rPr lang="ru-RU" sz="3600" b="1" dirty="0" smtClean="0">
                <a:effectLst/>
              </a:rPr>
              <a:t>публикацию?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82296" indent="0">
              <a:buNone/>
            </a:pPr>
            <a:r>
              <a:rPr lang="ru-RU" sz="2800" dirty="0" smtClean="0"/>
              <a:t>Права на редактирование публикации имеют:</a:t>
            </a:r>
          </a:p>
          <a:p>
            <a:r>
              <a:rPr lang="ru-RU" sz="2000" dirty="0" smtClean="0"/>
              <a:t>авторы/ редакторы, указанные в данной публикации;</a:t>
            </a:r>
          </a:p>
          <a:p>
            <a:r>
              <a:rPr lang="ru-RU" sz="2000" dirty="0" smtClean="0"/>
              <a:t>тот, кто ее добавил;</a:t>
            </a:r>
          </a:p>
          <a:p>
            <a:r>
              <a:rPr lang="ru-RU" sz="2000" dirty="0" smtClean="0"/>
              <a:t>сотрудники портала.   </a:t>
            </a:r>
          </a:p>
          <a:p>
            <a:pPr marL="82296" indent="0">
              <a:buNone/>
            </a:pP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Если Вы не автор и не добавляли данную публикацию, </a:t>
            </a:r>
            <a:r>
              <a:rPr lang="ru-RU" sz="2400" dirty="0" smtClean="0">
                <a:solidFill>
                  <a:srgbClr val="FF0000"/>
                </a:solidFill>
              </a:rPr>
              <a:t>не нужно создавать дубль! </a:t>
            </a:r>
          </a:p>
          <a:p>
            <a:pPr marL="82296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апишите сотрудникам портала на </a:t>
            </a:r>
            <a:r>
              <a:rPr lang="ru-RU" sz="2400" u="sng" dirty="0" smtClean="0">
                <a:hlinkClick r:id="rId2"/>
              </a:rPr>
              <a:t>publications@hse.ru</a:t>
            </a:r>
            <a:r>
              <a:rPr lang="ru-RU" sz="2400" dirty="0"/>
              <a:t> </a:t>
            </a:r>
            <a:r>
              <a:rPr lang="ru-RU" sz="2400" dirty="0" smtClean="0"/>
              <a:t>и укажите, что именно необходимо исправить.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05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Публикация в базу добавлена, </a:t>
            </a:r>
            <a:br>
              <a:rPr lang="ru-RU" sz="3600" b="1" dirty="0" smtClean="0"/>
            </a:br>
            <a:r>
              <a:rPr lang="ru-RU" sz="3600" b="1" dirty="0" smtClean="0"/>
              <a:t>но не появляется на личной странице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Возможные причины:</a:t>
            </a:r>
          </a:p>
          <a:p>
            <a:r>
              <a:rPr lang="ru-RU" sz="2400" dirty="0" smtClean="0"/>
              <a:t>Забыли активировать публикацию </a:t>
            </a:r>
            <a:r>
              <a:rPr lang="ru-RU" sz="2000" dirty="0" smtClean="0"/>
              <a:t>(перевести из статуса ЧЕРНОВИК в ГОТОВО).</a:t>
            </a:r>
          </a:p>
          <a:p>
            <a:r>
              <a:rPr lang="ru-RU" sz="2400" dirty="0" smtClean="0"/>
              <a:t>Стоит пометка «на рецензии».</a:t>
            </a:r>
          </a:p>
          <a:p>
            <a:r>
              <a:rPr lang="ru-RU" sz="2400" dirty="0"/>
              <a:t>Забыли указать автора или внесли ФИО автора неправильно.</a:t>
            </a:r>
          </a:p>
          <a:p>
            <a:pPr marL="82296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90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Как правильно внести имя автора из ВШЭ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92500" lnSpcReduction="20000"/>
          </a:bodyPr>
          <a:lstStyle/>
          <a:p>
            <a:pPr marL="82296" lvl="0" indent="0">
              <a:buNone/>
            </a:pPr>
            <a:r>
              <a:rPr lang="ru-RU" sz="2400" dirty="0"/>
              <a:t>Фамилия должна быть внесена через колонку «Авторы </a:t>
            </a:r>
            <a:r>
              <a:rPr lang="ru-RU" sz="2400" dirty="0" smtClean="0"/>
              <a:t>из ВШЭ» </a:t>
            </a:r>
            <a:r>
              <a:rPr lang="ru-RU" sz="1900" dirty="0" smtClean="0"/>
              <a:t>(даже если на момент публикации автор в ВШЭ еще не работал). </a:t>
            </a:r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правильном выборе автора должны появиться </a:t>
            </a:r>
            <a:r>
              <a:rPr lang="ru-RU" sz="2400" dirty="0">
                <a:solidFill>
                  <a:schemeClr val="accent5"/>
                </a:solidFill>
              </a:rPr>
              <a:t>подразделение и </a:t>
            </a:r>
            <a:r>
              <a:rPr lang="ru-RU" sz="2400" dirty="0" smtClean="0">
                <a:solidFill>
                  <a:schemeClr val="accent5"/>
                </a:solidFill>
              </a:rPr>
              <a:t>должность</a:t>
            </a:r>
            <a:r>
              <a:rPr lang="ru-RU" sz="2400" dirty="0" smtClean="0"/>
              <a:t>:</a:t>
            </a:r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endParaRPr lang="ru-RU" sz="2400" dirty="0"/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endParaRPr lang="ru-RU" sz="2400" dirty="0"/>
          </a:p>
          <a:p>
            <a:pPr marL="82296" lvl="0" indent="0">
              <a:buNone/>
            </a:pPr>
            <a:endParaRPr lang="ru-RU" sz="2400" dirty="0" smtClean="0"/>
          </a:p>
          <a:p>
            <a:pPr marL="82296" lvl="0" indent="0">
              <a:buNone/>
            </a:pPr>
            <a:r>
              <a:rPr lang="ru-RU" sz="1800" dirty="0" smtClean="0"/>
              <a:t>Если </a:t>
            </a:r>
            <a:r>
              <a:rPr lang="ru-RU" sz="1800" dirty="0"/>
              <a:t>человек в настоящий момент работает в </a:t>
            </a:r>
            <a:r>
              <a:rPr lang="ru-RU" sz="1800" dirty="0" smtClean="0"/>
              <a:t>ВШЭ и его страница активна, </a:t>
            </a:r>
            <a:r>
              <a:rPr lang="ru-RU" sz="1800" dirty="0"/>
              <a:t>а должность и подразделение в нижней части открывшегося окошка Вы не увидели, значит, ФИО выбраны неправильно</a:t>
            </a:r>
            <a:r>
              <a:rPr lang="ru-RU" sz="1800" dirty="0" smtClean="0"/>
              <a:t>. </a:t>
            </a:r>
            <a:endParaRPr lang="ru-RU" dirty="0"/>
          </a:p>
        </p:txBody>
      </p:sp>
      <p:pic>
        <p:nvPicPr>
          <p:cNvPr id="2050" name="Picture 2" descr="C:\Users\ОЛЬГА\YandexDisk\Скриншоты\2019-04-18_18-47-5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15049"/>
            <a:ext cx="5040560" cy="225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4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1301006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</a:rPr>
              <a:t>Хотели внести статью/книгу, но не нашли нужного журнала/издательства/места </a:t>
            </a:r>
            <a:r>
              <a:rPr lang="ru-RU" sz="3200" b="1" dirty="0" smtClean="0">
                <a:effectLst/>
              </a:rPr>
              <a:t>издания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4691608"/>
          </a:xfrm>
        </p:spPr>
        <p:txBody>
          <a:bodyPr/>
          <a:lstStyle/>
          <a:p>
            <a:pPr marL="82296" indent="0">
              <a:buNone/>
            </a:pPr>
            <a:endParaRPr lang="ru-RU" sz="2000" dirty="0" smtClean="0"/>
          </a:p>
          <a:p>
            <a:pPr marL="82296" indent="0">
              <a:buNone/>
            </a:pPr>
            <a:r>
              <a:rPr lang="ru-RU" sz="2000" dirty="0" smtClean="0"/>
              <a:t>Журналы </a:t>
            </a:r>
            <a:r>
              <a:rPr lang="ru-RU" sz="2000" dirty="0"/>
              <a:t>и издательства белого списка в базу ВШЭ внесены. Возможно, Вы неправильно вводите название (используете аббревиатуру, лишние </a:t>
            </a:r>
            <a:r>
              <a:rPr lang="ru-RU" sz="2000" dirty="0" smtClean="0"/>
              <a:t>пробелы </a:t>
            </a:r>
            <a:r>
              <a:rPr lang="ru-RU" sz="2000" dirty="0"/>
              <a:t>и пр.). </a:t>
            </a:r>
            <a:endParaRPr lang="ru-RU" sz="2000" dirty="0" smtClean="0"/>
          </a:p>
          <a:p>
            <a:pPr marL="82296" indent="0">
              <a:buNone/>
            </a:pPr>
            <a:endParaRPr lang="ru-RU" sz="1800" dirty="0" smtClean="0">
              <a:solidFill>
                <a:schemeClr val="accent5"/>
              </a:solidFill>
            </a:endParaRPr>
          </a:p>
          <a:p>
            <a:pPr marL="82296" indent="0">
              <a:buNone/>
            </a:pPr>
            <a:r>
              <a:rPr lang="ru-RU" sz="1800" dirty="0" smtClean="0">
                <a:solidFill>
                  <a:schemeClr val="accent5"/>
                </a:solidFill>
              </a:rPr>
              <a:t>Подсказка: </a:t>
            </a:r>
            <a:r>
              <a:rPr lang="ru-RU" sz="1800" dirty="0" smtClean="0"/>
              <a:t>попробуйте </a:t>
            </a:r>
            <a:r>
              <a:rPr lang="ru-RU" sz="1800" dirty="0"/>
              <a:t>поискать название по нескольким ключевым словам</a:t>
            </a:r>
            <a:r>
              <a:rPr lang="ru-RU" sz="1800" dirty="0" smtClean="0"/>
              <a:t>.</a:t>
            </a:r>
          </a:p>
          <a:p>
            <a:pPr marL="82296" indent="0">
              <a:buNone/>
            </a:pPr>
            <a:endParaRPr lang="ru-RU" sz="1800" dirty="0"/>
          </a:p>
          <a:p>
            <a:pPr marL="82296" indent="0">
              <a:buNone/>
            </a:pPr>
            <a:r>
              <a:rPr lang="ru-RU" sz="1800" dirty="0"/>
              <a:t>Если Вы все равно не смогли найти нужное название, впишите его в поле «Другое»: другой журнал (с указанием страны, где издается), другое издательство, другая серия издательства, другое место издания. </a:t>
            </a:r>
          </a:p>
          <a:p>
            <a:pPr marL="82296" indent="0">
              <a:buNone/>
            </a:pPr>
            <a:endParaRPr lang="ru-RU" sz="1800" dirty="0"/>
          </a:p>
          <a:p>
            <a:pPr marL="82296" indent="0">
              <a:buNone/>
            </a:pPr>
            <a:endParaRPr lang="ru-RU" sz="1800" dirty="0">
              <a:solidFill>
                <a:schemeClr val="accent5"/>
              </a:solidFill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6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Как правильно внести статью: </a:t>
            </a:r>
            <a:r>
              <a:rPr lang="ru-RU" sz="3200" b="1" dirty="0" smtClean="0">
                <a:effectLst/>
              </a:rPr>
              <a:t/>
            </a:r>
            <a:br>
              <a:rPr lang="ru-RU" sz="3200" b="1" dirty="0" smtClean="0">
                <a:effectLst/>
              </a:rPr>
            </a:br>
            <a:r>
              <a:rPr lang="ru-RU" sz="3200" b="1" dirty="0" smtClean="0">
                <a:effectLst/>
              </a:rPr>
              <a:t>как </a:t>
            </a:r>
            <a:r>
              <a:rPr lang="ru-RU" sz="3200" b="1" dirty="0">
                <a:effectLst/>
              </a:rPr>
              <a:t>журнальную или как главу книги?</a:t>
            </a:r>
            <a:br>
              <a:rPr lang="ru-RU" sz="3200" b="1" dirty="0">
                <a:effectLst/>
              </a:rPr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064896" cy="5293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/>
              <a:t>Если статья опубликована в журнале (периодическом издании) вносим ее как журнальную. </a:t>
            </a:r>
            <a:r>
              <a:rPr lang="ru-RU" sz="2400" dirty="0">
                <a:solidFill>
                  <a:schemeClr val="accent5"/>
                </a:solidFill>
              </a:rPr>
              <a:t>Форма «СТАТЬЯ».</a:t>
            </a:r>
          </a:p>
          <a:p>
            <a:pPr marL="82296" indent="0">
              <a:buNone/>
            </a:pPr>
            <a:endParaRPr lang="ru-RU" sz="2400" u="sng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ru-RU" sz="2400" u="sng" dirty="0" smtClean="0">
                <a:solidFill>
                  <a:schemeClr val="accent3"/>
                </a:solidFill>
              </a:rPr>
              <a:t>Исключение </a:t>
            </a:r>
            <a:r>
              <a:rPr lang="ru-RU" sz="2400" u="sng" dirty="0">
                <a:solidFill>
                  <a:schemeClr val="accent3"/>
                </a:solidFill>
              </a:rPr>
              <a:t>(важное для верификации)</a:t>
            </a:r>
            <a:r>
              <a:rPr lang="ru-RU" sz="2400" dirty="0">
                <a:solidFill>
                  <a:schemeClr val="accent3"/>
                </a:solidFill>
              </a:rPr>
              <a:t>: </a:t>
            </a:r>
            <a:r>
              <a:rPr lang="ru-RU" sz="2400" dirty="0"/>
              <a:t>если в номере журнала опубликованы материалы по итогам конференции, журнал нужно вносить как книгу, а статью как </a:t>
            </a:r>
            <a:r>
              <a:rPr lang="ru-RU" sz="2400" dirty="0" smtClean="0"/>
              <a:t>главу (</a:t>
            </a:r>
            <a:r>
              <a:rPr lang="ru-RU" sz="2400" dirty="0" smtClean="0">
                <a:solidFill>
                  <a:schemeClr val="accent5"/>
                </a:solidFill>
              </a:rPr>
              <a:t>2 </a:t>
            </a:r>
            <a:r>
              <a:rPr lang="ru-RU" sz="2400" dirty="0">
                <a:solidFill>
                  <a:schemeClr val="accent5"/>
                </a:solidFill>
              </a:rPr>
              <a:t>формы: КНИГА и </a:t>
            </a:r>
            <a:r>
              <a:rPr lang="ru-RU" sz="2400" dirty="0" smtClean="0">
                <a:solidFill>
                  <a:schemeClr val="accent5"/>
                </a:solidFill>
              </a:rPr>
              <a:t>ГЛАВА).</a:t>
            </a:r>
            <a:endParaRPr lang="ru-RU" sz="2400" dirty="0"/>
          </a:p>
          <a:p>
            <a:pPr marL="82296" indent="0">
              <a:buNone/>
            </a:pPr>
            <a:endParaRPr lang="ru-RU" sz="2400" smtClean="0"/>
          </a:p>
          <a:p>
            <a:pPr marL="82296" indent="0">
              <a:buNone/>
            </a:pPr>
            <a:r>
              <a:rPr lang="ru-RU" sz="2400" smtClean="0"/>
              <a:t>Если </a:t>
            </a:r>
            <a:r>
              <a:rPr lang="ru-RU" sz="2400" dirty="0"/>
              <a:t>статья опубликована в сборнике статей или сборнике по итогам конференции, монографии, учебнике, используем </a:t>
            </a:r>
            <a:r>
              <a:rPr lang="ru-RU" sz="2400" dirty="0">
                <a:solidFill>
                  <a:schemeClr val="accent5"/>
                </a:solidFill>
              </a:rPr>
              <a:t>2 формы: КНИГА и ГЛАВА</a:t>
            </a:r>
            <a:r>
              <a:rPr lang="ru-RU" sz="2400" dirty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35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406</Words>
  <Application>Microsoft Office PowerPoint</Application>
  <PresentationFormat>Экран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Внесение публикаций:  часто задаваемые вопросы </vt:lpstr>
      <vt:lpstr>Могу ли я добавить публикацию, если не являюсь автором/ редактором? </vt:lpstr>
      <vt:lpstr>Почему не получается редактировать публикацию? </vt:lpstr>
      <vt:lpstr>Публикация в базу добавлена,  но не появляется на личной странице</vt:lpstr>
      <vt:lpstr>Как правильно внести имя автора из ВШЭ</vt:lpstr>
      <vt:lpstr>Хотели внести статью/книгу, но не нашли нужного журнала/издательства/места издания</vt:lpstr>
      <vt:lpstr>Как правильно внести статью:  как журнальную или как главу книги?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публикаций в базу: часто задаваемые вопросы</dc:title>
  <dc:creator>ОЛЬГА</dc:creator>
  <cp:lastModifiedBy>ОЛЬГА</cp:lastModifiedBy>
  <cp:revision>26</cp:revision>
  <dcterms:created xsi:type="dcterms:W3CDTF">2019-04-18T14:58:21Z</dcterms:created>
  <dcterms:modified xsi:type="dcterms:W3CDTF">2019-04-19T07:05:34Z</dcterms:modified>
</cp:coreProperties>
</file>