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8" autoAdjust="0"/>
  </p:normalViewPr>
  <p:slideViewPr>
    <p:cSldViewPr>
      <p:cViewPr varScale="1">
        <p:scale>
          <a:sx n="107" d="100"/>
          <a:sy n="107" d="100"/>
        </p:scale>
        <p:origin x="-107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08CF-0558-4D60-96E7-04D755D1C8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60E0-520B-4536-8891-4B1607BE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en/our" TargetMode="External"/><Relationship Id="rId2" Type="http://schemas.openxmlformats.org/officeDocument/2006/relationships/hyperlink" Target="http://www.hse.ru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6/01/15/1135405221/%D0%A0%D0%B0%D0%B7%D0%BC%D0%B5%D1%89%D0%B5%D0%BD%D0%B8%D0%B5%20%D0%B0%D0%BD%D0%B3%D0%BB%D0%B8%D0%B9%D1%81%D0%BA%D0%B8%D1%85%20%D0%BD%D0%BE%D0%B2%D0%BE%D1%81%D1%82%D0%B5%D0%B9%20%D0%B2%20%D0%BD%D0%BE%D0%B2%D0%BE%D1%81%D1%82%D0%BD%D0%BE%D0%B9%20%D0%BB%D0%B5%D0%BD%D1%82%D0%B5.docx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hse.ru/instan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org/hse/thesaurus" TargetMode="External"/><Relationship Id="rId7" Type="http://schemas.openxmlformats.org/officeDocument/2006/relationships/hyperlink" Target="http://www.portal.hse.ru/" TargetMode="External"/><Relationship Id="rId2" Type="http://schemas.openxmlformats.org/officeDocument/2006/relationships/hyperlink" Target="http://portal.hse.ru/ins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.hse.ru/events" TargetMode="External"/><Relationship Id="rId5" Type="http://schemas.openxmlformats.org/officeDocument/2006/relationships/hyperlink" Target="https://www.hse.ru/data/2016/01/15/1135405221/%D0%A0%D0%B0%D0%B7%D0%BC%D0%B5%D1%89%D0%B5%D0%BD%D0%B8%D0%B5%20%D0%B0%D0%BD%D0%B3%D0%BB%D0%B8%D0%B9%D1%81%D0%BA%D0%B8%D1%85%20%D0%BD%D0%BE%D0%B2%D0%BE%D1%81%D1%82%D0%B5%D0%B9%20%D0%B2%20%D0%BD%D0%BE%D0%B2%D0%BE%D1%81%D1%82%D0%BD%D0%BE%D0%B9%20%D0%BB%D0%B5%D0%BD%D1%82%D0%B5.docx" TargetMode="External"/><Relationship Id="rId4" Type="http://schemas.openxmlformats.org/officeDocument/2006/relationships/hyperlink" Target="http://www.hse.ru/docs/16438530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docs/16438530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besova@hse.ru" TargetMode="External"/><Relationship Id="rId2" Type="http://schemas.openxmlformats.org/officeDocument/2006/relationships/hyperlink" Target="mailto:portal@hs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org/hse/thesaur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АНГЛИЙСКИЕ САЙТЫ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ЗАЧЕМ</a:t>
            </a:r>
            <a:r>
              <a:rPr lang="en-US" b="1" dirty="0" smtClean="0">
                <a:solidFill>
                  <a:schemeClr val="tx1"/>
                </a:solidFill>
              </a:rPr>
              <a:t>? </a:t>
            </a:r>
            <a:r>
              <a:rPr lang="ru-RU" b="1" dirty="0" smtClean="0">
                <a:solidFill>
                  <a:schemeClr val="tx1"/>
                </a:solidFill>
              </a:rPr>
              <a:t>ЧТО? КАК?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6-02-01 17-59-07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656819" cy="6858000"/>
          </a:xfrm>
        </p:spPr>
      </p:pic>
      <p:pic>
        <p:nvPicPr>
          <p:cNvPr id="7" name="Рисунок 6" descr="2016-02-01 17-59-32 Скриншот экра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3384376"/>
          </a:xfrm>
          <a:prstGeom prst="rect">
            <a:avLst/>
          </a:prstGeom>
        </p:spPr>
      </p:pic>
      <p:pic>
        <p:nvPicPr>
          <p:cNvPr id="8" name="Рисунок 7" descr="2016-02-01 17-59-59 Скриншот экра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9144000" cy="5112568"/>
          </a:xfrm>
          <a:prstGeom prst="rect">
            <a:avLst/>
          </a:prstGeom>
        </p:spPr>
      </p:pic>
      <p:pic>
        <p:nvPicPr>
          <p:cNvPr id="9" name="Рисунок 8" descr="2016-02-01 18-00-36 Скриншот экра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pic>
        <p:nvPicPr>
          <p:cNvPr id="10" name="Рисунок 9" descr="2016-02-01 18-05-37 Скриншот экран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419" y="0"/>
            <a:ext cx="8939161" cy="6858000"/>
          </a:xfrm>
          <a:prstGeom prst="rect">
            <a:avLst/>
          </a:prstGeom>
        </p:spPr>
      </p:pic>
      <p:pic>
        <p:nvPicPr>
          <p:cNvPr id="11" name="Рисунок 10" descr="2016-02-01 18-06-12 Скриншот экран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136904" cy="6858000"/>
          </a:xfrm>
          <a:prstGeom prst="rect">
            <a:avLst/>
          </a:prstGeom>
        </p:spPr>
      </p:pic>
      <p:pic>
        <p:nvPicPr>
          <p:cNvPr id="12" name="Рисунок 11" descr="2016-02-01 18-10-32 Скриншот экран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060" y="0"/>
            <a:ext cx="8752939" cy="6858000"/>
          </a:xfrm>
          <a:prstGeom prst="rect">
            <a:avLst/>
          </a:prstGeom>
        </p:spPr>
      </p:pic>
      <p:pic>
        <p:nvPicPr>
          <p:cNvPr id="13" name="Рисунок 12" descr="2016-02-02 11-33-27 Screensho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9417" y="0"/>
            <a:ext cx="8265166" cy="6858000"/>
          </a:xfrm>
          <a:prstGeom prst="rect">
            <a:avLst/>
          </a:prstGeom>
        </p:spPr>
      </p:pic>
      <p:pic>
        <p:nvPicPr>
          <p:cNvPr id="15" name="Рисунок 14" descr="2016-02-01 18-20-11 Скриншот экран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268760"/>
            <a:ext cx="8801100" cy="3752850"/>
          </a:xfrm>
          <a:prstGeom prst="rect">
            <a:avLst/>
          </a:prstGeom>
        </p:spPr>
      </p:pic>
      <p:pic>
        <p:nvPicPr>
          <p:cNvPr id="16" name="Рисунок 15" descr="2016-02-01 18-45-38 Скриншот экран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1802" y="0"/>
            <a:ext cx="860039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81" y="0"/>
            <a:ext cx="724266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2168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8860"/>
            <a:ext cx="9144000" cy="2340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9" y="4424744"/>
            <a:ext cx="9144000" cy="2433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88376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Английские новости – в английскую ленту!</a:t>
            </a:r>
          </a:p>
          <a:p>
            <a:pPr>
              <a:buNone/>
            </a:pPr>
            <a:r>
              <a:rPr lang="ru-RU" dirty="0" smtClean="0"/>
              <a:t>ГДЕ БРАТЬ НОВОСТИ:</a:t>
            </a:r>
          </a:p>
          <a:p>
            <a:r>
              <a:rPr lang="ru-RU" dirty="0" smtClean="0"/>
              <a:t>С главной ленты портала </a:t>
            </a:r>
            <a:r>
              <a:rPr lang="en-US" dirty="0" smtClean="0">
                <a:hlinkClick r:id="rId2"/>
              </a:rPr>
              <a:t>www.hse.ru/en/</a:t>
            </a:r>
            <a:endParaRPr lang="en-US" dirty="0" smtClean="0"/>
          </a:p>
          <a:p>
            <a:r>
              <a:rPr lang="ru-RU" dirty="0" smtClean="0"/>
              <a:t>Из </a:t>
            </a:r>
            <a:r>
              <a:rPr lang="en-US" dirty="0" smtClean="0"/>
              <a:t>‘</a:t>
            </a:r>
            <a:r>
              <a:rPr lang="ru-RU" dirty="0" smtClean="0"/>
              <a:t>Вышки для своих</a:t>
            </a:r>
            <a:r>
              <a:rPr lang="en-US" dirty="0" smtClean="0"/>
              <a:t>’</a:t>
            </a:r>
            <a:r>
              <a:rPr lang="ru-RU" dirty="0" smtClean="0"/>
              <a:t> – </a:t>
            </a:r>
            <a:r>
              <a:rPr lang="en-US" dirty="0" smtClean="0">
                <a:hlinkClick r:id="rId3"/>
              </a:rPr>
              <a:t>www.hse.ru/en/our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Функция «разместить в подразделении»</a:t>
            </a:r>
            <a:r>
              <a:rPr lang="en-US" dirty="0" smtClean="0"/>
              <a:t> - 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Ссылка на оригинальную </a:t>
            </a:r>
            <a:r>
              <a:rPr lang="ru-RU" dirty="0" smtClean="0"/>
              <a:t>новость</a:t>
            </a:r>
          </a:p>
          <a:p>
            <a:endParaRPr lang="ru-RU" dirty="0" smtClean="0"/>
          </a:p>
          <a:p>
            <a:r>
              <a:rPr lang="ru-RU" dirty="0" smtClean="0"/>
              <a:t>С большой осторожностью – из студенческой газеты </a:t>
            </a:r>
            <a:r>
              <a:rPr lang="en-US" dirty="0" smtClean="0"/>
              <a:t>readsquare.ru</a:t>
            </a:r>
            <a:r>
              <a:rPr lang="ru-RU" dirty="0" smtClean="0"/>
              <a:t>. Тексты требуют правки!!!</a:t>
            </a:r>
            <a:endParaRPr lang="en-US" dirty="0" smtClean="0"/>
          </a:p>
          <a:p>
            <a:r>
              <a:rPr lang="ru-RU" dirty="0" smtClean="0"/>
              <a:t>Переводить </a:t>
            </a:r>
            <a:r>
              <a:rPr lang="ru-RU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translate)</a:t>
            </a:r>
            <a:endParaRPr lang="ru-RU" dirty="0" smtClean="0"/>
          </a:p>
          <a:p>
            <a:r>
              <a:rPr lang="ru-RU" dirty="0" smtClean="0"/>
              <a:t>Создавать самостоятельно</a:t>
            </a:r>
            <a:endParaRPr lang="en-US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87824" y="5949280"/>
            <a:ext cx="26642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2015-12-28 15-40-50 Скриншот экра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36912"/>
            <a:ext cx="9144000" cy="1588353"/>
          </a:xfrm>
          <a:prstGeom prst="rect">
            <a:avLst/>
          </a:prstGeom>
        </p:spPr>
      </p:pic>
      <p:pic>
        <p:nvPicPr>
          <p:cNvPr id="7" name="Рисунок 6" descr="2015-12-28 15-40-21 Скриншот экра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068960"/>
            <a:ext cx="3384376" cy="178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ЗАГОЛОВОК НОВОСТИ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Короткий </a:t>
            </a:r>
            <a:r>
              <a:rPr lang="ru-RU" dirty="0" smtClean="0"/>
              <a:t>и емкий</a:t>
            </a:r>
            <a:endParaRPr lang="ru-RU" b="1" dirty="0" smtClean="0"/>
          </a:p>
          <a:p>
            <a:r>
              <a:rPr lang="ru-RU" dirty="0" smtClean="0"/>
              <a:t>Все Слова с Заглавной Буквы (кроме предлогов</a:t>
            </a:r>
            <a:r>
              <a:rPr lang="en-US" dirty="0" smtClean="0"/>
              <a:t> </a:t>
            </a:r>
            <a:r>
              <a:rPr lang="ru-RU" dirty="0" smtClean="0"/>
              <a:t>и артиклей – </a:t>
            </a:r>
            <a:r>
              <a:rPr lang="en-US" dirty="0" smtClean="0"/>
              <a:t>in / to / the / a, </a:t>
            </a:r>
            <a:r>
              <a:rPr lang="en-US" dirty="0" err="1" smtClean="0"/>
              <a:t>etc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Точки в конце нет</a:t>
            </a:r>
          </a:p>
          <a:p>
            <a:r>
              <a:rPr lang="en-US" dirty="0" smtClean="0"/>
              <a:t>‘</a:t>
            </a:r>
            <a:r>
              <a:rPr lang="ru-RU" dirty="0" smtClean="0"/>
              <a:t>Цитаты – в одинарные кавычки</a:t>
            </a:r>
            <a:r>
              <a:rPr lang="en-US" dirty="0" smtClean="0"/>
              <a:t>’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Примеры заголовков – на главной странице портала</a:t>
            </a:r>
            <a:r>
              <a:rPr lang="en-US" dirty="0" smtClean="0"/>
              <a:t> </a:t>
            </a:r>
            <a:r>
              <a:rPr lang="ru-RU" dirty="0" smtClean="0"/>
              <a:t>и в Вышке для своих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Professor X	</a:t>
            </a:r>
            <a:r>
              <a:rPr lang="ru-RU" dirty="0" smtClean="0"/>
              <a:t>    </a:t>
            </a:r>
            <a:r>
              <a:rPr lang="en-US" dirty="0" smtClean="0"/>
              <a:t>Presents	</a:t>
            </a:r>
            <a:r>
              <a:rPr lang="ru-RU" dirty="0" smtClean="0"/>
              <a:t>     </a:t>
            </a:r>
            <a:r>
              <a:rPr lang="en-US" dirty="0" smtClean="0"/>
              <a:t>a Report	</a:t>
            </a:r>
            <a:r>
              <a:rPr lang="ru-RU" dirty="0" smtClean="0"/>
              <a:t>       </a:t>
            </a:r>
            <a:r>
              <a:rPr lang="en-US" dirty="0" smtClean="0"/>
              <a:t>in Prague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78"/>
            <a:ext cx="1477847" cy="1512169"/>
          </a:xfrm>
          <a:prstGeom prst="rect">
            <a:avLst/>
          </a:prstGeom>
          <a:noFill/>
        </p:spPr>
      </p:pic>
      <p:pic>
        <p:nvPicPr>
          <p:cNvPr id="5" name="Picture 9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780" y="4149079"/>
            <a:ext cx="1599418" cy="1606707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55776" y="5661248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5805264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5877272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конечная звезда 9"/>
          <p:cNvSpPr/>
          <p:nvPr/>
        </p:nvSpPr>
        <p:spPr>
          <a:xfrm>
            <a:off x="5868144" y="3861048"/>
            <a:ext cx="1800200" cy="1296144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499992" y="4437112"/>
            <a:ext cx="1800200" cy="1296144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ЗАГОЛОВКИ - ПРАКТИКА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Director</a:t>
            </a:r>
            <a:r>
              <a:rPr lang="ru-RU" dirty="0"/>
              <a:t> of Centre for Studies of </a:t>
            </a:r>
            <a:r>
              <a:rPr lang="ru-RU" dirty="0" err="1"/>
              <a:t>Civil</a:t>
            </a:r>
            <a:r>
              <a:rPr lang="ru-RU" dirty="0"/>
              <a:t> </a:t>
            </a:r>
            <a:r>
              <a:rPr lang="ru-RU" dirty="0" err="1"/>
              <a:t>Society</a:t>
            </a:r>
            <a:r>
              <a:rPr lang="ru-RU" dirty="0"/>
              <a:t> and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Nonprofit</a:t>
            </a:r>
            <a:r>
              <a:rPr lang="ru-RU" dirty="0"/>
              <a:t> </a:t>
            </a:r>
            <a:r>
              <a:rPr lang="ru-RU" dirty="0" err="1"/>
              <a:t>Sector</a:t>
            </a:r>
            <a:r>
              <a:rPr lang="ru-RU" dirty="0"/>
              <a:t> HSE </a:t>
            </a:r>
            <a:r>
              <a:rPr lang="ru-RU" dirty="0" err="1" smtClean="0"/>
              <a:t>IrinaMersiyanova</a:t>
            </a:r>
            <a:r>
              <a:rPr lang="ru-RU" dirty="0" smtClean="0"/>
              <a:t> </a:t>
            </a:r>
            <a:r>
              <a:rPr lang="ru-RU" dirty="0"/>
              <a:t>and </a:t>
            </a:r>
            <a:r>
              <a:rPr lang="ru-RU" dirty="0" err="1"/>
              <a:t>trainee</a:t>
            </a:r>
            <a:r>
              <a:rPr lang="ru-RU" dirty="0"/>
              <a:t> </a:t>
            </a:r>
            <a:r>
              <a:rPr lang="ru-RU" dirty="0" err="1"/>
              <a:t>researcher</a:t>
            </a:r>
            <a:r>
              <a:rPr lang="ru-RU" dirty="0"/>
              <a:t> of Laboratory Olga </a:t>
            </a:r>
            <a:r>
              <a:rPr lang="ru-RU" dirty="0" err="1"/>
              <a:t>Vladlenkova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presented</a:t>
            </a:r>
            <a:r>
              <a:rPr lang="ru-RU" dirty="0"/>
              <a:t> </a:t>
            </a:r>
            <a:r>
              <a:rPr lang="ru-RU" dirty="0" err="1"/>
              <a:t>on-line</a:t>
            </a:r>
            <a:r>
              <a:rPr lang="ru-RU" dirty="0"/>
              <a:t> </a:t>
            </a:r>
            <a:r>
              <a:rPr lang="ru-RU" dirty="0" err="1"/>
              <a:t>reports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X </a:t>
            </a:r>
            <a:r>
              <a:rPr lang="ru-RU" dirty="0" err="1"/>
              <a:t>autumn</a:t>
            </a:r>
            <a:r>
              <a:rPr lang="ru-RU" dirty="0"/>
              <a:t> </a:t>
            </a:r>
            <a:r>
              <a:rPr lang="ru-RU" dirty="0" err="1"/>
              <a:t>conference</a:t>
            </a:r>
            <a:r>
              <a:rPr lang="ru-RU" dirty="0"/>
              <a:t> of </a:t>
            </a:r>
            <a:r>
              <a:rPr lang="ru-RU" dirty="0" err="1"/>
              <a:t>young</a:t>
            </a:r>
            <a:r>
              <a:rPr lang="ru-RU" dirty="0"/>
              <a:t> </a:t>
            </a:r>
            <a:r>
              <a:rPr lang="ru-RU" dirty="0" err="1"/>
              <a:t>scientists</a:t>
            </a:r>
            <a:r>
              <a:rPr lang="ru-RU" dirty="0"/>
              <a:t> "</a:t>
            </a:r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Issues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Economics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Sociology</a:t>
            </a:r>
            <a:r>
              <a:rPr lang="ru-RU" dirty="0"/>
              <a:t>"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Akademgorodok</a:t>
            </a:r>
            <a:r>
              <a:rPr lang="ru-RU" dirty="0"/>
              <a:t>, </a:t>
            </a:r>
            <a:r>
              <a:rPr lang="ru-RU" dirty="0" err="1"/>
              <a:t>Novosibirsk</a:t>
            </a:r>
            <a:r>
              <a:rPr lang="ru-RU" dirty="0"/>
              <a:t>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Irina </a:t>
            </a:r>
            <a:r>
              <a:rPr lang="ru-RU" dirty="0" err="1" smtClean="0"/>
              <a:t>Mersiyanova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Olga</a:t>
            </a:r>
            <a:r>
              <a:rPr lang="ru-RU" dirty="0" smtClean="0"/>
              <a:t> </a:t>
            </a:r>
            <a:r>
              <a:rPr lang="ru-RU" dirty="0" err="1" smtClean="0"/>
              <a:t>Vladlenkova</a:t>
            </a:r>
            <a:r>
              <a:rPr lang="ru-RU" dirty="0" smtClean="0"/>
              <a:t> </a:t>
            </a:r>
            <a:r>
              <a:rPr lang="en-US" dirty="0" smtClean="0"/>
              <a:t>Delivered Online Reports at Novosibirsk Conference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An</a:t>
            </a:r>
            <a:r>
              <a:rPr lang="ru-RU" dirty="0" smtClean="0"/>
              <a:t> </a:t>
            </a:r>
            <a:r>
              <a:rPr lang="ru-RU" dirty="0" err="1"/>
              <a:t>intensive</a:t>
            </a:r>
            <a:r>
              <a:rPr lang="ru-RU" dirty="0"/>
              <a:t> </a:t>
            </a:r>
            <a:r>
              <a:rPr lang="ru-RU" dirty="0" err="1"/>
              <a:t>course</a:t>
            </a:r>
            <a:r>
              <a:rPr lang="ru-RU" dirty="0"/>
              <a:t> "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single-cell</a:t>
            </a:r>
            <a:r>
              <a:rPr lang="ru-RU" dirty="0"/>
              <a:t> </a:t>
            </a:r>
            <a:r>
              <a:rPr lang="ru-RU" dirty="0" err="1"/>
              <a:t>neurophysiology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neuronal</a:t>
            </a:r>
            <a:r>
              <a:rPr lang="ru-RU" dirty="0"/>
              <a:t> </a:t>
            </a:r>
            <a:r>
              <a:rPr lang="ru-RU" dirty="0" err="1"/>
              <a:t>ensemble</a:t>
            </a:r>
            <a:r>
              <a:rPr lang="ru-RU" dirty="0"/>
              <a:t> </a:t>
            </a:r>
            <a:r>
              <a:rPr lang="ru-RU" dirty="0" err="1"/>
              <a:t>recordings</a:t>
            </a:r>
            <a:r>
              <a:rPr lang="ru-RU" dirty="0"/>
              <a:t> and </a:t>
            </a:r>
            <a:r>
              <a:rPr lang="ru-RU" dirty="0" err="1"/>
              <a:t>brain-machine</a:t>
            </a:r>
            <a:r>
              <a:rPr lang="ru-RU" dirty="0"/>
              <a:t> </a:t>
            </a:r>
            <a:r>
              <a:rPr lang="ru-RU" dirty="0" err="1"/>
              <a:t>interfaces</a:t>
            </a:r>
            <a:r>
              <a:rPr lang="ru-RU" dirty="0"/>
              <a:t>" </a:t>
            </a:r>
            <a:r>
              <a:rPr lang="ru-RU" dirty="0" err="1"/>
              <a:t>by</a:t>
            </a:r>
            <a:r>
              <a:rPr lang="ru-RU" dirty="0"/>
              <a:t> Mikhail </a:t>
            </a:r>
            <a:r>
              <a:rPr lang="ru-RU" dirty="0" err="1"/>
              <a:t>Lebedev</a:t>
            </a:r>
            <a:r>
              <a:rPr lang="ru-RU" dirty="0"/>
              <a:t> (</a:t>
            </a:r>
            <a:r>
              <a:rPr lang="ru-RU" dirty="0" err="1"/>
              <a:t>Ph.D</a:t>
            </a:r>
            <a:r>
              <a:rPr lang="ru-RU" dirty="0"/>
              <a:t>., </a:t>
            </a:r>
            <a:r>
              <a:rPr lang="ru-RU" dirty="0" err="1"/>
              <a:t>Duke</a:t>
            </a:r>
            <a:r>
              <a:rPr lang="ru-RU" dirty="0"/>
              <a:t> University, USA); </a:t>
            </a:r>
            <a:r>
              <a:rPr lang="ru-RU" dirty="0" err="1"/>
              <a:t>December</a:t>
            </a:r>
            <a:r>
              <a:rPr lang="ru-RU" dirty="0"/>
              <a:t> 23rd - 25th, 2014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 smtClean="0"/>
              <a:t>Course by Mikhail </a:t>
            </a:r>
            <a:r>
              <a:rPr lang="en-US" dirty="0" err="1" smtClean="0"/>
              <a:t>Lebedev</a:t>
            </a:r>
            <a:r>
              <a:rPr lang="en-US" dirty="0" smtClean="0"/>
              <a:t> from Duke University to Be Held in December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Mini-course “Copulas and their Applications” Professor Paul Deheuvels (Universit´e Pierre et Marie Curie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Mini-course on Copulas by Professor Paul Deheuvels</a:t>
            </a:r>
            <a:endParaRPr lang="fr-FR" dirty="0"/>
          </a:p>
          <a:p>
            <a:pPr marL="0" lvl="0" indent="0">
              <a:lnSpc>
                <a:spcPct val="12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ЗАГОЛОВКИ - ПРАКТИКА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HSE has been a great home base for me to return and recharge my batteries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dirty="0"/>
              <a:t>‘</a:t>
            </a:r>
            <a:r>
              <a:rPr lang="ru-RU" dirty="0"/>
              <a:t>HSE </a:t>
            </a:r>
            <a:r>
              <a:rPr lang="en-US" dirty="0" err="1"/>
              <a:t>H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en-US" dirty="0" err="1"/>
              <a:t>B</a:t>
            </a:r>
            <a:r>
              <a:rPr lang="ru-RU" dirty="0" err="1"/>
              <a:t>een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en-US" dirty="0" err="1"/>
              <a:t>G</a:t>
            </a:r>
            <a:r>
              <a:rPr lang="ru-RU" dirty="0" err="1"/>
              <a:t>reat</a:t>
            </a:r>
            <a:r>
              <a:rPr lang="ru-RU" dirty="0"/>
              <a:t> </a:t>
            </a:r>
            <a:r>
              <a:rPr lang="en-US" dirty="0" err="1"/>
              <a:t>H</a:t>
            </a:r>
            <a:r>
              <a:rPr lang="ru-RU" dirty="0" err="1"/>
              <a:t>ome</a:t>
            </a:r>
            <a:r>
              <a:rPr lang="ru-RU" dirty="0"/>
              <a:t> </a:t>
            </a:r>
            <a:r>
              <a:rPr lang="en-US" dirty="0" err="1"/>
              <a:t>B</a:t>
            </a:r>
            <a:r>
              <a:rPr lang="ru-RU" dirty="0" err="1"/>
              <a:t>ase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en-US" dirty="0" err="1"/>
              <a:t>M</a:t>
            </a:r>
            <a:r>
              <a:rPr lang="ru-RU" dirty="0" err="1"/>
              <a:t>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en-US" dirty="0" err="1"/>
              <a:t>R</a:t>
            </a:r>
            <a:r>
              <a:rPr lang="ru-RU" dirty="0" err="1"/>
              <a:t>eturn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en-US" dirty="0"/>
              <a:t>R</a:t>
            </a:r>
            <a:r>
              <a:rPr lang="ru-RU" dirty="0" err="1"/>
              <a:t>echarge</a:t>
            </a:r>
            <a:r>
              <a:rPr lang="ru-RU" dirty="0"/>
              <a:t> </a:t>
            </a:r>
            <a:r>
              <a:rPr lang="en-US" dirty="0" err="1"/>
              <a:t>M</a:t>
            </a:r>
            <a:r>
              <a:rPr lang="ru-RU" dirty="0" err="1"/>
              <a:t>y</a:t>
            </a:r>
            <a:r>
              <a:rPr lang="ru-RU" dirty="0"/>
              <a:t> </a:t>
            </a:r>
            <a:r>
              <a:rPr lang="en-US" dirty="0" err="1"/>
              <a:t>B</a:t>
            </a:r>
            <a:r>
              <a:rPr lang="ru-RU" dirty="0" err="1"/>
              <a:t>atteries</a:t>
            </a:r>
            <a:r>
              <a:rPr lang="en-US" dirty="0"/>
              <a:t>’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"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Invisible</a:t>
            </a:r>
            <a:r>
              <a:rPr lang="ru-RU" dirty="0"/>
              <a:t> </a:t>
            </a:r>
            <a:r>
              <a:rPr lang="ru-RU" dirty="0" err="1"/>
              <a:t>Hand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Law</a:t>
            </a:r>
            <a:r>
              <a:rPr lang="ru-RU" dirty="0"/>
              <a:t>, </a:t>
            </a:r>
            <a:r>
              <a:rPr lang="ru-RU" dirty="0" err="1"/>
              <a:t>Economy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Culture</a:t>
            </a:r>
            <a:r>
              <a:rPr lang="ru-RU" dirty="0"/>
              <a:t>". </a:t>
            </a:r>
            <a:r>
              <a:rPr lang="ru-RU" dirty="0" err="1"/>
              <a:t>Workshop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Spontaneous</a:t>
            </a:r>
            <a:r>
              <a:rPr lang="ru-RU" dirty="0"/>
              <a:t> </a:t>
            </a:r>
            <a:r>
              <a:rPr lang="ru-RU" dirty="0" err="1"/>
              <a:t>Order</a:t>
            </a:r>
            <a:r>
              <a:rPr lang="ru-RU" dirty="0"/>
              <a:t>, </a:t>
            </a:r>
            <a:r>
              <a:rPr lang="ru-RU" dirty="0" err="1"/>
              <a:t>Mechanisms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Unintended</a:t>
            </a:r>
            <a:r>
              <a:rPr lang="ru-RU" dirty="0"/>
              <a:t> </a:t>
            </a:r>
            <a:r>
              <a:rPr lang="ru-RU" dirty="0" err="1"/>
              <a:t>Consequences</a:t>
            </a:r>
            <a:r>
              <a:rPr lang="ru-RU" dirty="0"/>
              <a:t>,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held</a:t>
            </a:r>
            <a:r>
              <a:rPr lang="ru-RU" dirty="0"/>
              <a:t> 9-10 </a:t>
            </a:r>
            <a:r>
              <a:rPr lang="ru-RU" dirty="0" err="1"/>
              <a:t>May</a:t>
            </a:r>
            <a:r>
              <a:rPr lang="ru-RU" dirty="0"/>
              <a:t> 2016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Warsaw</a:t>
            </a:r>
            <a:r>
              <a:rPr lang="ru-RU" dirty="0"/>
              <a:t>. </a:t>
            </a:r>
            <a:r>
              <a:rPr lang="ru-RU" dirty="0" err="1"/>
              <a:t>Deadline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submitting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abstract</a:t>
            </a:r>
            <a:r>
              <a:rPr lang="ru-RU" dirty="0"/>
              <a:t>: 15 </a:t>
            </a:r>
            <a:r>
              <a:rPr lang="ru-RU" dirty="0" err="1"/>
              <a:t>December</a:t>
            </a:r>
            <a:r>
              <a:rPr lang="ru-RU" dirty="0"/>
              <a:t> 2015.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dirty="0"/>
              <a:t>Invitation to Participate in </a:t>
            </a:r>
            <a:r>
              <a:rPr lang="ru-RU" dirty="0" err="1"/>
              <a:t>Workshop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Spontaneous</a:t>
            </a:r>
            <a:r>
              <a:rPr lang="ru-RU" dirty="0"/>
              <a:t> </a:t>
            </a:r>
            <a:r>
              <a:rPr lang="ru-RU" dirty="0" err="1"/>
              <a:t>Order</a:t>
            </a:r>
            <a:r>
              <a:rPr lang="ru-RU" dirty="0"/>
              <a:t>, </a:t>
            </a:r>
            <a:r>
              <a:rPr lang="ru-RU" dirty="0" err="1"/>
              <a:t>Mechanisms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Unintended</a:t>
            </a:r>
            <a:r>
              <a:rPr lang="ru-RU" dirty="0"/>
              <a:t> </a:t>
            </a:r>
            <a:r>
              <a:rPr lang="ru-RU" dirty="0" err="1"/>
              <a:t>Consequences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Warsaw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CFC </a:t>
            </a:r>
            <a:r>
              <a:rPr lang="ru-RU" dirty="0" err="1"/>
              <a:t>members</a:t>
            </a:r>
            <a:r>
              <a:rPr lang="ru-RU" dirty="0"/>
              <a:t> </a:t>
            </a:r>
            <a:r>
              <a:rPr lang="ru-RU" dirty="0" err="1"/>
              <a:t>Irina</a:t>
            </a:r>
            <a:r>
              <a:rPr lang="ru-RU" dirty="0"/>
              <a:t> </a:t>
            </a:r>
            <a:r>
              <a:rPr lang="ru-RU" dirty="0" err="1"/>
              <a:t>Ivashkovskaya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Irina</a:t>
            </a:r>
            <a:r>
              <a:rPr lang="ru-RU" dirty="0"/>
              <a:t> </a:t>
            </a:r>
            <a:r>
              <a:rPr lang="ru-RU" dirty="0" err="1"/>
              <a:t>Skvortsova</a:t>
            </a:r>
            <a:r>
              <a:rPr lang="ru-RU" dirty="0"/>
              <a:t> </a:t>
            </a:r>
            <a:r>
              <a:rPr lang="ru-RU" dirty="0" err="1"/>
              <a:t>presented</a:t>
            </a:r>
            <a:r>
              <a:rPr lang="ru-RU" dirty="0"/>
              <a:t> </a:t>
            </a:r>
            <a:r>
              <a:rPr lang="ru-RU" dirty="0" err="1"/>
              <a:t>their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'</a:t>
            </a:r>
            <a:r>
              <a:rPr lang="ru-RU" dirty="0" err="1"/>
              <a:t>Diversification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Firm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: </a:t>
            </a:r>
            <a:r>
              <a:rPr lang="ru-RU" dirty="0" err="1"/>
              <a:t>Evidence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Organic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Inorganic</a:t>
            </a:r>
            <a:r>
              <a:rPr lang="ru-RU" dirty="0"/>
              <a:t> </a:t>
            </a:r>
            <a:r>
              <a:rPr lang="ru-RU" dirty="0" err="1"/>
              <a:t>Growth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Developed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Emerging</a:t>
            </a:r>
            <a:r>
              <a:rPr lang="ru-RU" dirty="0"/>
              <a:t> </a:t>
            </a:r>
            <a:r>
              <a:rPr lang="ru-RU" dirty="0" err="1"/>
              <a:t>Capital</a:t>
            </a:r>
            <a:r>
              <a:rPr lang="ru-RU" dirty="0"/>
              <a:t> </a:t>
            </a:r>
            <a:r>
              <a:rPr lang="ru-RU" dirty="0" err="1"/>
              <a:t>Markets</a:t>
            </a:r>
            <a:r>
              <a:rPr lang="ru-RU" dirty="0"/>
              <a:t>'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Workshop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HSE </a:t>
            </a:r>
            <a:r>
              <a:rPr lang="ru-RU" dirty="0" err="1"/>
              <a:t>Finance</a:t>
            </a:r>
            <a:r>
              <a:rPr lang="ru-RU" dirty="0"/>
              <a:t> </a:t>
            </a:r>
            <a:r>
              <a:rPr lang="ru-RU" dirty="0" err="1"/>
              <a:t>Department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Irina </a:t>
            </a:r>
            <a:r>
              <a:rPr lang="ru-RU" dirty="0" err="1"/>
              <a:t>Ivashkovskaya</a:t>
            </a:r>
            <a:r>
              <a:rPr lang="ru-RU" dirty="0"/>
              <a:t> and Irina </a:t>
            </a:r>
            <a:r>
              <a:rPr lang="ru-RU" dirty="0" err="1"/>
              <a:t>Skvortsova</a:t>
            </a:r>
            <a:r>
              <a:rPr lang="ru-RU" dirty="0"/>
              <a:t> </a:t>
            </a:r>
            <a:r>
              <a:rPr lang="en-US" dirty="0"/>
              <a:t>on </a:t>
            </a:r>
            <a:r>
              <a:rPr lang="ru-RU" dirty="0"/>
              <a:t>'</a:t>
            </a:r>
            <a:r>
              <a:rPr lang="ru-RU" dirty="0" err="1"/>
              <a:t>Diversification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Firm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en-US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Developed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Emerging</a:t>
            </a:r>
            <a:r>
              <a:rPr lang="ru-RU" dirty="0"/>
              <a:t> </a:t>
            </a:r>
            <a:r>
              <a:rPr lang="ru-RU" dirty="0" err="1"/>
              <a:t>Capital</a:t>
            </a:r>
            <a:r>
              <a:rPr lang="ru-RU" dirty="0"/>
              <a:t> </a:t>
            </a:r>
            <a:r>
              <a:rPr lang="ru-RU" dirty="0" err="1"/>
              <a:t>Markets</a:t>
            </a:r>
            <a:r>
              <a:rPr lang="ru-RU" dirty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05064"/>
            <a:ext cx="2619375" cy="607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НОВОСТЕЙ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Переводом – к существующей русской новости (рекомендуется)</a:t>
            </a:r>
          </a:p>
          <a:p>
            <a:endParaRPr lang="ru-RU" dirty="0" smtClean="0"/>
          </a:p>
          <a:p>
            <a:pPr lvl="1"/>
            <a:r>
              <a:rPr lang="ru-RU" sz="2400" dirty="0" smtClean="0"/>
              <a:t>Статус английской новости – «показывается»</a:t>
            </a:r>
            <a:r>
              <a:rPr lang="en-US" sz="2400" dirty="0" smtClean="0"/>
              <a:t>, </a:t>
            </a:r>
            <a:endParaRPr lang="ru-RU" sz="2400" dirty="0" smtClean="0"/>
          </a:p>
          <a:p>
            <a:pPr marL="457200" lvl="1" indent="0">
              <a:buNone/>
            </a:pPr>
            <a:endParaRPr lang="ru-RU" sz="2400" dirty="0" smtClean="0"/>
          </a:p>
          <a:p>
            <a:pPr lvl="1"/>
            <a:endParaRPr lang="ru-RU" sz="2400" dirty="0" smtClean="0"/>
          </a:p>
          <a:p>
            <a:pPr lvl="1"/>
            <a:r>
              <a:rPr lang="ru-RU" sz="2400" dirty="0" smtClean="0"/>
              <a:t>затем «Сохранить» на странице перевода и на странице русской новости</a:t>
            </a:r>
          </a:p>
          <a:p>
            <a:r>
              <a:rPr lang="ru-RU" dirty="0" smtClean="0"/>
              <a:t>Отдельно как самостоятельную новость</a:t>
            </a:r>
          </a:p>
          <a:p>
            <a:pPr lvl="1"/>
            <a:r>
              <a:rPr lang="ru-RU" dirty="0" smtClean="0"/>
              <a:t>Заводим как русскую новость, только язык ставим АНГЛИЙСКИЙ</a:t>
            </a:r>
          </a:p>
          <a:p>
            <a:r>
              <a:rPr lang="ru-RU" dirty="0" smtClean="0"/>
              <a:t>Необходимо добавить</a:t>
            </a:r>
          </a:p>
          <a:p>
            <a:pPr lvl="1"/>
            <a:r>
              <a:rPr lang="ru-RU" dirty="0" smtClean="0"/>
              <a:t>Аннотацию – не дублировать в тексте!</a:t>
            </a:r>
            <a:endParaRPr lang="en-US" dirty="0" smtClean="0"/>
          </a:p>
          <a:p>
            <a:pPr lvl="1"/>
            <a:r>
              <a:rPr lang="ru-RU" dirty="0" smtClean="0"/>
              <a:t>Рубрику</a:t>
            </a:r>
          </a:p>
          <a:p>
            <a:pPr lvl="1"/>
            <a:r>
              <a:rPr lang="ru-RU" dirty="0" smtClean="0"/>
              <a:t>Ключевые слова / тип материала</a:t>
            </a:r>
          </a:p>
          <a:p>
            <a:pPr lvl="1"/>
            <a:r>
              <a:rPr lang="ru-RU" dirty="0" smtClean="0"/>
              <a:t>Фигурирующие персоны</a:t>
            </a:r>
            <a:r>
              <a:rPr lang="en-US" dirty="0" smtClean="0"/>
              <a:t> / </a:t>
            </a:r>
            <a:r>
              <a:rPr lang="ru-RU" dirty="0" smtClean="0"/>
              <a:t>ссылки</a:t>
            </a:r>
            <a:endParaRPr lang="en-US" dirty="0" smtClean="0"/>
          </a:p>
          <a:p>
            <a:r>
              <a:rPr lang="ru-RU" dirty="0" smtClean="0"/>
              <a:t>Обязательно чистить код! -  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79704" y="5993904"/>
            <a:ext cx="266429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3"/>
              </a:rPr>
              <a:t>Инструкция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0615"/>
            <a:ext cx="9144000" cy="392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564904"/>
            <a:ext cx="3096344" cy="538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869160"/>
            <a:ext cx="2752725" cy="581025"/>
          </a:xfrm>
          <a:prstGeom prst="rect">
            <a:avLst/>
          </a:prstGeom>
        </p:spPr>
      </p:pic>
      <p:pic>
        <p:nvPicPr>
          <p:cNvPr id="10" name="Рисунок 9" descr="2016-02-04 16-12-52 Screensh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6165304"/>
            <a:ext cx="176212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ВСЕ англоязычные мероприятия – в анонсы</a:t>
            </a:r>
          </a:p>
          <a:p>
            <a:r>
              <a:rPr lang="ru-RU" dirty="0" smtClean="0"/>
              <a:t>Важные объявления для иностранных сотрудников </a:t>
            </a:r>
          </a:p>
          <a:p>
            <a:r>
              <a:rPr lang="ru-RU" dirty="0" smtClean="0"/>
              <a:t>Важные объявления для иностранных студентов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Размещение анонсов аналогично размещению новостей:  </a:t>
            </a:r>
          </a:p>
          <a:p>
            <a:r>
              <a:rPr lang="ru-RU" dirty="0" smtClean="0"/>
              <a:t>Переводом </a:t>
            </a:r>
          </a:p>
          <a:p>
            <a:r>
              <a:rPr lang="ru-RU" dirty="0" smtClean="0"/>
              <a:t>Отдельно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Заголовок – </a:t>
            </a:r>
            <a:r>
              <a:rPr lang="ru-RU" smtClean="0"/>
              <a:t>умеренной длины!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4941168"/>
            <a:ext cx="266429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"/>
              </a:rPr>
              <a:t>Инструкция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Инструкции по работе с английскими сайтами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http://portal.hse.ru/instr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Глоссарий и стилистический справочник </a:t>
            </a:r>
            <a:r>
              <a:rPr lang="en-US" dirty="0" smtClean="0">
                <a:hlinkClick r:id="rId3"/>
              </a:rPr>
              <a:t>http://www.hse.ru/org/hse/thesaurus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Регламенты </a:t>
            </a:r>
            <a:r>
              <a:rPr lang="en-US" dirty="0" smtClean="0">
                <a:hlinkClick r:id="rId4"/>
              </a:rPr>
              <a:t>http://www.hse.ru/docs/164385300.html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/>
              </a:rPr>
              <a:t>Инструкция </a:t>
            </a:r>
            <a:r>
              <a:rPr lang="ru-RU" dirty="0" smtClean="0"/>
              <a:t>по размещению английских новостей в новостной ленте</a:t>
            </a:r>
          </a:p>
          <a:p>
            <a:r>
              <a:rPr lang="ru-RU" dirty="0" smtClean="0"/>
              <a:t>Размещение анонсов </a:t>
            </a:r>
            <a:r>
              <a:rPr lang="pt-PT" dirty="0">
                <a:hlinkClick r:id="rId6"/>
              </a:rPr>
              <a:t>http://</a:t>
            </a:r>
            <a:r>
              <a:rPr lang="pt-PT" dirty="0" smtClean="0">
                <a:hlinkClick r:id="rId6"/>
              </a:rPr>
              <a:t>portal.hse.ru/events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Управление по информационным ресурсам - </a:t>
            </a:r>
          </a:p>
          <a:p>
            <a:pPr>
              <a:buNone/>
            </a:pPr>
            <a:r>
              <a:rPr lang="en-US" dirty="0" smtClean="0">
                <a:hlinkClick r:id="rId7"/>
              </a:rPr>
              <a:t>www.portal.hse.ru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Главный редактор английского портала – Мария </a:t>
            </a:r>
            <a:r>
              <a:rPr lang="ru-RU" dirty="0" err="1" smtClean="0"/>
              <a:t>Бесова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Привлечение иностранных студентов</a:t>
            </a:r>
          </a:p>
          <a:p>
            <a:r>
              <a:rPr lang="ru-RU" dirty="0" smtClean="0"/>
              <a:t>Привлечение иностранных преподавателей</a:t>
            </a:r>
          </a:p>
          <a:p>
            <a:r>
              <a:rPr lang="ru-RU" dirty="0" smtClean="0"/>
              <a:t>Взаимодействие с иностранными партнерами</a:t>
            </a:r>
          </a:p>
          <a:p>
            <a:r>
              <a:rPr lang="ru-RU" dirty="0" smtClean="0"/>
              <a:t>Вовлечение студентов и преподавателей в жизнь университета</a:t>
            </a:r>
          </a:p>
          <a:p>
            <a:r>
              <a:rPr lang="ru-RU" dirty="0" smtClean="0"/>
              <a:t>Международные рейтинги</a:t>
            </a:r>
          </a:p>
          <a:p>
            <a:pPr algn="ctr">
              <a:buNone/>
            </a:pPr>
            <a:r>
              <a:rPr lang="ru-RU" sz="3600" b="1" dirty="0" smtClean="0"/>
              <a:t>РЕПУТАЦИЯ!!!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580112" y="1556792"/>
            <a:ext cx="194421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80112" y="2204864"/>
            <a:ext cx="30963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869160"/>
            <a:ext cx="18002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3212976"/>
            <a:ext cx="158417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4288" y="1268760"/>
            <a:ext cx="18002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НАПОЛНЕНИЕ САЙТОВ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643192" cy="4785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Общая информация о подразделении (см </a:t>
            </a:r>
            <a:r>
              <a:rPr lang="ru-RU" dirty="0" smtClean="0">
                <a:hlinkClick r:id="rId2"/>
              </a:rPr>
              <a:t>стандарт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Сотрудники</a:t>
            </a:r>
          </a:p>
          <a:p>
            <a:r>
              <a:rPr lang="ru-RU" dirty="0" smtClean="0"/>
              <a:t>Партнерства (с описанием)</a:t>
            </a:r>
          </a:p>
          <a:p>
            <a:r>
              <a:rPr lang="ru-RU" dirty="0" smtClean="0"/>
              <a:t>Контакты</a:t>
            </a:r>
          </a:p>
          <a:p>
            <a:r>
              <a:rPr lang="ru-RU" dirty="0" smtClean="0"/>
              <a:t>Новости</a:t>
            </a:r>
          </a:p>
          <a:p>
            <a:r>
              <a:rPr lang="ru-RU" dirty="0" smtClean="0"/>
              <a:t>Актуальные объявления (анонсы)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НЕ ЗЕРКАЛО РУССКОГО САЙТА!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Написать заявку на </a:t>
            </a:r>
            <a:r>
              <a:rPr lang="en-US" dirty="0" smtClean="0">
                <a:hlinkClick r:id="rId2"/>
              </a:rPr>
              <a:t>portal@hse.ru</a:t>
            </a:r>
            <a:endParaRPr lang="ru-RU" dirty="0" smtClean="0"/>
          </a:p>
          <a:p>
            <a:pPr marL="914400" lvl="1" indent="-514350"/>
            <a:r>
              <a:rPr lang="ru-RU" dirty="0" smtClean="0"/>
              <a:t>Адрес сайта</a:t>
            </a:r>
          </a:p>
          <a:p>
            <a:pPr marL="914400" lvl="1" indent="-514350"/>
            <a:r>
              <a:rPr lang="ru-RU" dirty="0" smtClean="0"/>
              <a:t>Фамилия ответственного за английскую версию</a:t>
            </a:r>
          </a:p>
          <a:p>
            <a:pPr marL="514350" indent="-514350">
              <a:buNone/>
            </a:pPr>
            <a:r>
              <a:rPr lang="ru-RU" dirty="0" smtClean="0"/>
              <a:t>Редактор русской версии может работать и с английской – отдельных прав не требуется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2.  Прислать на </a:t>
            </a:r>
            <a:r>
              <a:rPr lang="en-US" dirty="0" smtClean="0">
                <a:hlinkClick r:id="rId3"/>
              </a:rPr>
              <a:t>mbesova@hse.ru</a:t>
            </a:r>
            <a:r>
              <a:rPr lang="en-US" dirty="0" smtClean="0"/>
              <a:t> </a:t>
            </a:r>
            <a:r>
              <a:rPr lang="ru-RU" dirty="0" smtClean="0"/>
              <a:t>материалы для первичного наполнения </a:t>
            </a:r>
          </a:p>
          <a:p>
            <a:pPr marL="914400" lvl="1" indent="-514350"/>
            <a:r>
              <a:rPr lang="ru-RU" dirty="0" smtClean="0"/>
              <a:t>на русском или английском</a:t>
            </a:r>
          </a:p>
          <a:p>
            <a:pPr marL="914400" lvl="1" indent="-514350"/>
            <a:r>
              <a:rPr lang="ru-RU" dirty="0" smtClean="0"/>
              <a:t>формат названия файла - </a:t>
            </a:r>
            <a:r>
              <a:rPr lang="ru-RU" dirty="0" err="1" smtClean="0"/>
              <a:t>подразделение_</a:t>
            </a:r>
            <a:r>
              <a:rPr lang="en-US" dirty="0" smtClean="0"/>
              <a:t>about.doc, </a:t>
            </a:r>
            <a:r>
              <a:rPr lang="ru-RU" dirty="0" err="1" smtClean="0"/>
              <a:t>подразделение_</a:t>
            </a:r>
            <a:r>
              <a:rPr lang="en-US" dirty="0" smtClean="0"/>
              <a:t>research.doc, etc)</a:t>
            </a:r>
            <a:endParaRPr lang="ru-RU" dirty="0" smtClean="0"/>
          </a:p>
          <a:p>
            <a:pPr marL="914400" lvl="1" indent="-514350"/>
            <a:endParaRPr lang="ru-RU" dirty="0"/>
          </a:p>
        </p:txBody>
      </p:sp>
      <p:pic>
        <p:nvPicPr>
          <p:cNvPr id="7" name="Рисунок 6" descr="2016-02-02 12-02-27 Screenshot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8460432" cy="1440160"/>
          </a:xfrm>
          <a:prstGeom prst="rect">
            <a:avLst/>
          </a:prstGeom>
        </p:spPr>
      </p:pic>
      <p:pic>
        <p:nvPicPr>
          <p:cNvPr id="8" name="Рисунок 7" descr="2016-02-02 12-03-28 Screen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573016"/>
            <a:ext cx="5616624" cy="90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РЕДАКТИРОВАНИЕ САЙТА</a:t>
            </a:r>
            <a:r>
              <a:rPr lang="en-US" dirty="0" smtClean="0"/>
              <a:t> - </a:t>
            </a:r>
            <a:r>
              <a:rPr lang="ru-RU" dirty="0" smtClean="0"/>
              <a:t>СТРАНИЦЫ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571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 </a:t>
            </a: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sz="2400" dirty="0" smtClean="0"/>
          </a:p>
          <a:p>
            <a:pPr marL="514350" indent="-514350"/>
            <a:r>
              <a:rPr lang="ru-RU" sz="3000" dirty="0" smtClean="0"/>
              <a:t>Тех имя</a:t>
            </a:r>
            <a:r>
              <a:rPr lang="en-US" sz="3000" dirty="0" smtClean="0"/>
              <a:t> (</a:t>
            </a:r>
            <a:r>
              <a:rPr lang="ru-RU" sz="3000" dirty="0" smtClean="0"/>
              <a:t>путь) одинаковое с русской страницей!</a:t>
            </a:r>
          </a:p>
          <a:p>
            <a:pPr marL="514350" indent="-514350"/>
            <a:r>
              <a:rPr lang="ru-RU" sz="3000" dirty="0" smtClean="0"/>
              <a:t>Заголовок дублировать не надо</a:t>
            </a:r>
          </a:p>
          <a:p>
            <a:pPr marL="514350" indent="-514350"/>
            <a:r>
              <a:rPr lang="ru-RU" sz="3000" dirty="0" smtClean="0"/>
              <a:t>Автоматические страницы:</a:t>
            </a:r>
            <a:r>
              <a:rPr lang="en-US" sz="3000" dirty="0" smtClean="0"/>
              <a:t> courses, persons, tutors, timetable</a:t>
            </a:r>
            <a:endParaRPr lang="ru-RU" sz="3000" dirty="0" smtClean="0"/>
          </a:p>
          <a:p>
            <a:pPr marL="514350" indent="-514350"/>
            <a:endParaRPr lang="en-US" sz="3000" dirty="0" smtClean="0"/>
          </a:p>
          <a:p>
            <a:pPr marL="514350" indent="-514350">
              <a:buNone/>
            </a:pPr>
            <a:endParaRPr lang="ru-RU" sz="3000" dirty="0" smtClean="0"/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4" name="Рисунок 3" descr="2016-02-02 12-02-27 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424936" cy="605975"/>
          </a:xfrm>
          <a:prstGeom prst="rect">
            <a:avLst/>
          </a:prstGeom>
        </p:spPr>
      </p:pic>
      <p:pic>
        <p:nvPicPr>
          <p:cNvPr id="5" name="Рисунок 4" descr="2016-02-02 12-58-52 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9036496" cy="12222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236296" y="1196752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6660232" y="2132856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016-02-02 13-08-51 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36912"/>
            <a:ext cx="9144000" cy="266429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835696" y="2887098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2708920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55776" y="3856314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802800" y="4581128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СОТРУДНИКОВ </a:t>
            </a:r>
            <a:r>
              <a:rPr lang="en-US" dirty="0" smtClean="0"/>
              <a:t>/ </a:t>
            </a:r>
            <a:r>
              <a:rPr lang="ru-RU" dirty="0" smtClean="0"/>
              <a:t>ЛЕКТОРОВ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Ручной странице нужно придумать другое имя – НЕ </a:t>
            </a:r>
            <a:r>
              <a:rPr lang="en-US" dirty="0" smtClean="0"/>
              <a:t>PERSONS </a:t>
            </a:r>
            <a:r>
              <a:rPr lang="ru-RU" dirty="0" smtClean="0"/>
              <a:t>и не </a:t>
            </a:r>
            <a:r>
              <a:rPr lang="en-US" dirty="0" smtClean="0"/>
              <a:t>TUTORS</a:t>
            </a:r>
            <a:r>
              <a:rPr lang="ru-RU" dirty="0" smtClean="0"/>
              <a:t> (</a:t>
            </a:r>
            <a:r>
              <a:rPr lang="en-US" dirty="0" smtClean="0"/>
              <a:t>staff / researchers)</a:t>
            </a:r>
            <a:endParaRPr lang="ru-RU" dirty="0"/>
          </a:p>
        </p:txBody>
      </p:sp>
      <p:pic>
        <p:nvPicPr>
          <p:cNvPr id="6" name="Рисунок 5" descr="2016-02-02 16-08-25 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1"/>
            <a:ext cx="4176464" cy="4345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72272"/>
            <a:ext cx="8693287" cy="425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РЕДАКТИРОВАНИЕ САЙТА - 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/>
              <a:t>Правила редактирования те же, что в русской версии</a:t>
            </a:r>
            <a:endParaRPr lang="ru-RU" dirty="0"/>
          </a:p>
        </p:txBody>
      </p:sp>
      <p:pic>
        <p:nvPicPr>
          <p:cNvPr id="4" name="Рисунок 3" descr="2016-02-02 12-02-27 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8424936" cy="605975"/>
          </a:xfrm>
          <a:prstGeom prst="rect">
            <a:avLst/>
          </a:prstGeom>
        </p:spPr>
      </p:pic>
      <p:pic>
        <p:nvPicPr>
          <p:cNvPr id="5" name="Рисунок 4" descr="2016-02-02 12-58-52 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9036496" cy="12222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236296" y="1268760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2636912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016-02-02 15-45-48 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914400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55968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английская версия есть, то обновляем </a:t>
            </a:r>
            <a:r>
              <a:rPr lang="ru-RU" dirty="0" smtClean="0"/>
              <a:t>РЕГУЛЯРНО в соответствии со стандартом!</a:t>
            </a:r>
            <a:endParaRPr lang="ru-RU" dirty="0" smtClean="0"/>
          </a:p>
          <a:p>
            <a:r>
              <a:rPr lang="ru-RU" dirty="0" smtClean="0"/>
              <a:t>Меняем </a:t>
            </a:r>
            <a:r>
              <a:rPr lang="ru-RU" dirty="0" smtClean="0"/>
              <a:t>русскую версию, помним об английской</a:t>
            </a:r>
          </a:p>
          <a:p>
            <a:pPr lvl="1"/>
            <a:r>
              <a:rPr lang="ru-RU" dirty="0" smtClean="0"/>
              <a:t>Сами собой изменения не появятся!</a:t>
            </a:r>
          </a:p>
          <a:p>
            <a:r>
              <a:rPr lang="ru-RU" dirty="0" smtClean="0"/>
              <a:t>СНАЧАЛА страницы, ПОТОМ пункты меню</a:t>
            </a:r>
          </a:p>
          <a:p>
            <a:pPr lvl="1"/>
            <a:r>
              <a:rPr lang="ru-RU" dirty="0" smtClean="0"/>
              <a:t>Пустых пунктов в меню быть не может</a:t>
            </a:r>
          </a:p>
          <a:p>
            <a:r>
              <a:rPr lang="ru-RU" dirty="0" smtClean="0"/>
              <a:t>БРИТАНСКИЙ вариант языка (см </a:t>
            </a:r>
            <a:r>
              <a:rPr lang="ru-RU" dirty="0" smtClean="0">
                <a:hlinkClick r:id="rId2"/>
              </a:rPr>
              <a:t>глоссарий</a:t>
            </a:r>
            <a:r>
              <a:rPr lang="ru-RU" dirty="0" smtClean="0"/>
              <a:t> и стилистический справочник)</a:t>
            </a:r>
            <a:r>
              <a:rPr lang="en-US" dirty="0" smtClean="0"/>
              <a:t> </a:t>
            </a:r>
            <a:r>
              <a:rPr lang="ru-RU" dirty="0" smtClean="0"/>
              <a:t>и общепринятые названия</a:t>
            </a:r>
            <a:r>
              <a:rPr lang="en-US" dirty="0" smtClean="0"/>
              <a:t> (</a:t>
            </a:r>
            <a:r>
              <a:rPr lang="ru-RU" dirty="0" smtClean="0"/>
              <a:t>см портал)</a:t>
            </a:r>
          </a:p>
          <a:p>
            <a:pPr lvl="1"/>
            <a:r>
              <a:rPr lang="en-US" dirty="0" smtClean="0"/>
              <a:t>NRU </a:t>
            </a:r>
            <a:r>
              <a:rPr lang="ru-RU" dirty="0" smtClean="0"/>
              <a:t>   </a:t>
            </a:r>
            <a:r>
              <a:rPr lang="en-US" dirty="0" smtClean="0"/>
              <a:t>HSE </a:t>
            </a:r>
            <a:r>
              <a:rPr lang="ru-RU" dirty="0" smtClean="0"/>
              <a:t> (</a:t>
            </a:r>
            <a:r>
              <a:rPr lang="en-US" dirty="0" smtClean="0"/>
              <a:t>the HSE)</a:t>
            </a:r>
            <a:endParaRPr lang="ru-RU" dirty="0" smtClean="0"/>
          </a:p>
          <a:p>
            <a:pPr lvl="1"/>
            <a:r>
              <a:rPr lang="en-US" dirty="0" smtClean="0"/>
              <a:t>Center		centre</a:t>
            </a:r>
          </a:p>
          <a:p>
            <a:pPr lvl="1"/>
            <a:r>
              <a:rPr lang="en-US" dirty="0" smtClean="0"/>
              <a:t>Program	</a:t>
            </a:r>
            <a:r>
              <a:rPr lang="en-US" dirty="0" err="1" smtClean="0"/>
              <a:t>programme</a:t>
            </a: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5373216"/>
            <a:ext cx="79208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5877272"/>
            <a:ext cx="100811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584" y="6309320"/>
            <a:ext cx="129614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5445224"/>
            <a:ext cx="43204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Регулярное обновление</a:t>
            </a:r>
          </a:p>
          <a:p>
            <a:pPr lvl="1"/>
            <a:r>
              <a:rPr lang="ru-RU" dirty="0" smtClean="0"/>
              <a:t>Подразделения – РАЗ в месяц</a:t>
            </a:r>
          </a:p>
          <a:p>
            <a:pPr lvl="1"/>
            <a:r>
              <a:rPr lang="ru-RU" dirty="0" smtClean="0"/>
              <a:t>Образовательные программы – РАЗ в ДВА месяца</a:t>
            </a:r>
          </a:p>
          <a:p>
            <a:r>
              <a:rPr lang="ru-RU" dirty="0" smtClean="0"/>
              <a:t>Аккуратное оформление</a:t>
            </a:r>
          </a:p>
          <a:p>
            <a:pPr lvl="1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Аннотация</a:t>
            </a:r>
          </a:p>
          <a:p>
            <a:pPr lvl="1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Рубрика, ключевые слова, фигурирующие персоны</a:t>
            </a:r>
            <a:endParaRPr lang="ru-RU" dirty="0" smtClean="0"/>
          </a:p>
          <a:p>
            <a:pPr lvl="1"/>
            <a:r>
              <a:rPr lang="ru-RU" dirty="0" smtClean="0"/>
              <a:t>Фото (опционально)</a:t>
            </a:r>
          </a:p>
          <a:p>
            <a:r>
              <a:rPr lang="ru-RU" dirty="0" smtClean="0"/>
              <a:t>Адекватное содержание</a:t>
            </a:r>
          </a:p>
          <a:p>
            <a:pPr lvl="1"/>
            <a:r>
              <a:rPr lang="ru-RU" dirty="0" smtClean="0"/>
              <a:t>Новость о подразделении</a:t>
            </a:r>
          </a:p>
          <a:p>
            <a:pPr lvl="1"/>
            <a:r>
              <a:rPr lang="ru-RU" dirty="0" smtClean="0"/>
              <a:t>Желательны подробности и детали</a:t>
            </a:r>
          </a:p>
          <a:p>
            <a:pPr lvl="1"/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789</TotalTime>
  <Words>819</Words>
  <Application>Microsoft Office PowerPoint</Application>
  <PresentationFormat>Экран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АНГЛИЙСКИЕ САЙТЫ</vt:lpstr>
      <vt:lpstr>ЦЕЛЕВЫЕ АУДИТОРИИ</vt:lpstr>
      <vt:lpstr>НАПОЛНЕНИЕ САЙТОВ</vt:lpstr>
      <vt:lpstr>НАЧАЛО РАБОТЫ</vt:lpstr>
      <vt:lpstr>РЕДАКТИРОВАНИЕ САЙТА - СТРАНИЦЫ</vt:lpstr>
      <vt:lpstr>СПИСОК СОТРУДНИКОВ / ЛЕКТОРОВ</vt:lpstr>
      <vt:lpstr>РЕДАКТИРОВАНИЕ САЙТА - БЛОКИ</vt:lpstr>
      <vt:lpstr>ОБЩИЕ ПРИНЦИПЫ</vt:lpstr>
      <vt:lpstr>НОВОСТИ</vt:lpstr>
      <vt:lpstr>Слайд 10</vt:lpstr>
      <vt:lpstr>НОВОСТИ </vt:lpstr>
      <vt:lpstr>ЗАГОЛОВОК НОВОСТИ</vt:lpstr>
      <vt:lpstr>ЗАГОЛОВКИ - ПРАКТИКА</vt:lpstr>
      <vt:lpstr>ЗАГОЛОВКИ - ПРАКТИКА</vt:lpstr>
      <vt:lpstr>РАЗМЕЩЕНИЕ НОВОСТЕЙ</vt:lpstr>
      <vt:lpstr>АНОНСЫ</vt:lpstr>
      <vt:lpstr>ПОЛЕЗНАЯ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АНГЛИЙСКИЕ САЙТЫ</dc:title>
  <dc:creator>user</dc:creator>
  <cp:lastModifiedBy>user</cp:lastModifiedBy>
  <cp:revision>191</cp:revision>
  <dcterms:created xsi:type="dcterms:W3CDTF">2016-02-02T08:40:33Z</dcterms:created>
  <dcterms:modified xsi:type="dcterms:W3CDTF">2016-02-04T13:16:10Z</dcterms:modified>
</cp:coreProperties>
</file>